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4"/>
  </p:sldMasterIdLst>
  <p:notesMasterIdLst>
    <p:notesMasterId r:id="rId115"/>
  </p:notesMasterIdLst>
  <p:handoutMasterIdLst>
    <p:handoutMasterId r:id="rId116"/>
  </p:handoutMasterIdLst>
  <p:sldIdLst>
    <p:sldId id="256" r:id="rId5"/>
    <p:sldId id="464" r:id="rId6"/>
    <p:sldId id="465" r:id="rId7"/>
    <p:sldId id="467" r:id="rId8"/>
    <p:sldId id="680" r:id="rId9"/>
    <p:sldId id="688" r:id="rId10"/>
    <p:sldId id="689" r:id="rId11"/>
    <p:sldId id="687" r:id="rId12"/>
    <p:sldId id="690" r:id="rId13"/>
    <p:sldId id="692" r:id="rId14"/>
    <p:sldId id="691" r:id="rId15"/>
    <p:sldId id="693" r:id="rId16"/>
    <p:sldId id="694" r:id="rId17"/>
    <p:sldId id="695" r:id="rId18"/>
    <p:sldId id="696" r:id="rId19"/>
    <p:sldId id="697" r:id="rId20"/>
    <p:sldId id="698" r:id="rId21"/>
    <p:sldId id="699" r:id="rId22"/>
    <p:sldId id="700" r:id="rId23"/>
    <p:sldId id="701" r:id="rId24"/>
    <p:sldId id="702" r:id="rId25"/>
    <p:sldId id="703" r:id="rId26"/>
    <p:sldId id="704" r:id="rId27"/>
    <p:sldId id="705" r:id="rId28"/>
    <p:sldId id="706" r:id="rId29"/>
    <p:sldId id="708" r:id="rId30"/>
    <p:sldId id="707" r:id="rId31"/>
    <p:sldId id="709" r:id="rId32"/>
    <p:sldId id="710" r:id="rId33"/>
    <p:sldId id="711" r:id="rId34"/>
    <p:sldId id="712" r:id="rId35"/>
    <p:sldId id="713" r:id="rId36"/>
    <p:sldId id="714" r:id="rId37"/>
    <p:sldId id="715" r:id="rId38"/>
    <p:sldId id="716" r:id="rId39"/>
    <p:sldId id="717" r:id="rId40"/>
    <p:sldId id="719" r:id="rId41"/>
    <p:sldId id="718" r:id="rId42"/>
    <p:sldId id="720" r:id="rId43"/>
    <p:sldId id="721" r:id="rId44"/>
    <p:sldId id="722" r:id="rId45"/>
    <p:sldId id="723" r:id="rId46"/>
    <p:sldId id="724" r:id="rId47"/>
    <p:sldId id="725" r:id="rId48"/>
    <p:sldId id="726" r:id="rId49"/>
    <p:sldId id="727" r:id="rId50"/>
    <p:sldId id="728" r:id="rId51"/>
    <p:sldId id="729" r:id="rId52"/>
    <p:sldId id="730" r:id="rId53"/>
    <p:sldId id="731" r:id="rId54"/>
    <p:sldId id="732" r:id="rId55"/>
    <p:sldId id="733" r:id="rId56"/>
    <p:sldId id="734" r:id="rId57"/>
    <p:sldId id="735" r:id="rId58"/>
    <p:sldId id="736" r:id="rId59"/>
    <p:sldId id="737" r:id="rId60"/>
    <p:sldId id="738" r:id="rId61"/>
    <p:sldId id="739" r:id="rId62"/>
    <p:sldId id="740" r:id="rId63"/>
    <p:sldId id="741" r:id="rId64"/>
    <p:sldId id="742" r:id="rId65"/>
    <p:sldId id="743" r:id="rId66"/>
    <p:sldId id="744" r:id="rId67"/>
    <p:sldId id="745" r:id="rId68"/>
    <p:sldId id="746" r:id="rId69"/>
    <p:sldId id="747" r:id="rId70"/>
    <p:sldId id="748" r:id="rId71"/>
    <p:sldId id="749" r:id="rId72"/>
    <p:sldId id="750" r:id="rId73"/>
    <p:sldId id="751" r:id="rId74"/>
    <p:sldId id="752" r:id="rId75"/>
    <p:sldId id="753" r:id="rId76"/>
    <p:sldId id="754" r:id="rId77"/>
    <p:sldId id="755" r:id="rId78"/>
    <p:sldId id="756" r:id="rId79"/>
    <p:sldId id="757" r:id="rId80"/>
    <p:sldId id="758" r:id="rId81"/>
    <p:sldId id="759" r:id="rId82"/>
    <p:sldId id="760" r:id="rId83"/>
    <p:sldId id="761" r:id="rId84"/>
    <p:sldId id="762" r:id="rId85"/>
    <p:sldId id="763" r:id="rId86"/>
    <p:sldId id="764" r:id="rId87"/>
    <p:sldId id="765" r:id="rId88"/>
    <p:sldId id="766" r:id="rId89"/>
    <p:sldId id="767" r:id="rId90"/>
    <p:sldId id="768" r:id="rId91"/>
    <p:sldId id="769" r:id="rId92"/>
    <p:sldId id="770" r:id="rId93"/>
    <p:sldId id="771" r:id="rId94"/>
    <p:sldId id="772" r:id="rId95"/>
    <p:sldId id="773" r:id="rId96"/>
    <p:sldId id="774" r:id="rId97"/>
    <p:sldId id="775" r:id="rId98"/>
    <p:sldId id="776" r:id="rId99"/>
    <p:sldId id="777" r:id="rId100"/>
    <p:sldId id="778" r:id="rId101"/>
    <p:sldId id="779" r:id="rId102"/>
    <p:sldId id="780" r:id="rId103"/>
    <p:sldId id="781" r:id="rId104"/>
    <p:sldId id="782" r:id="rId105"/>
    <p:sldId id="783" r:id="rId106"/>
    <p:sldId id="784" r:id="rId107"/>
    <p:sldId id="785" r:id="rId108"/>
    <p:sldId id="786" r:id="rId109"/>
    <p:sldId id="787" r:id="rId110"/>
    <p:sldId id="789" r:id="rId111"/>
    <p:sldId id="788" r:id="rId112"/>
    <p:sldId id="790" r:id="rId113"/>
    <p:sldId id="791" r:id="rId114"/>
  </p:sldIdLst>
  <p:sldSz cx="9144000" cy="6858000" type="screen4x3"/>
  <p:notesSz cx="9928225" cy="6797675"/>
  <p:custDataLst>
    <p:tags r:id="rId11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nderoth" initials="E" lastIdx="3" clrIdx="0">
    <p:extLst>
      <p:ext uri="{19B8F6BF-5375-455C-9EA6-DF929625EA0E}">
        <p15:presenceInfo xmlns:p15="http://schemas.microsoft.com/office/powerpoint/2012/main" userId="Enderot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0E0"/>
    <a:srgbClr val="68BCE1"/>
    <a:srgbClr val="E46C0A"/>
    <a:srgbClr val="EDF4FA"/>
    <a:srgbClr val="F1F1F1"/>
    <a:srgbClr val="EDFCE5"/>
    <a:srgbClr val="F2FAE5"/>
    <a:srgbClr val="FEF1E1"/>
    <a:srgbClr val="FFFFFF"/>
    <a:srgbClr val="FCEB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04" autoAdjust="0"/>
    <p:restoredTop sz="95141" autoAdjust="0"/>
  </p:normalViewPr>
  <p:slideViewPr>
    <p:cSldViewPr>
      <p:cViewPr varScale="1">
        <p:scale>
          <a:sx n="82" d="100"/>
          <a:sy n="82" d="100"/>
        </p:scale>
        <p:origin x="96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5403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73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tags" Target="tags/tag1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commentAuthors" Target="commentAuthors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presProps" Target="presProps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notesMaster" Target="notesMasters/notesMaster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theme" Target="theme/theme1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31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594" y="0"/>
            <a:ext cx="430331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5C127-53EC-4625-8674-123C41A42ABE}" type="datetimeFigureOut">
              <a:rPr lang="en-GB" smtClean="0"/>
              <a:pPr/>
              <a:t>20/09/2018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99"/>
            <a:ext cx="430331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594" y="6456699"/>
            <a:ext cx="430331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7700F7-D8A8-45F0-BED4-A73ECE48174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3322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2230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699" y="0"/>
            <a:ext cx="4302230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D4DA8F5-F804-4FB2-8A6B-A884CF09C514}" type="datetimeFigureOut">
              <a:rPr lang="en-US"/>
              <a:pPr>
                <a:defRPr/>
              </a:pPr>
              <a:t>9/20/2018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4" y="3228896"/>
            <a:ext cx="794258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56612"/>
            <a:ext cx="4302230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699" y="6456612"/>
            <a:ext cx="4302230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6C00DB4-E585-43D3-9A29-E1C42556C76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23264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0FBC8F-7200-45DD-A4E3-40F9EE471788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3966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805822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885958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824561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794549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457562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651366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5018370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23472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8379428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0171370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8898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1207728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5335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21848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9852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32681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78043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1536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93493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49035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6163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80803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50378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99721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11202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12898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88175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36361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38908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94010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70579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3261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78319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84296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43457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60234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19630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56229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40314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04079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47989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42530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9668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4358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14950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15074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47625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91387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02722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67751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37991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12461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03529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4944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915159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44232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513900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619684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892157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984285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546676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880974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960800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261709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5212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95806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33089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150070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43147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120453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081854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041274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694273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936512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738837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526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50443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258423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199342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968081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845673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999929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548621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982955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14751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730426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1742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490059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793702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551704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636287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656393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95245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373662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461406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102696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036637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784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723022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771635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689601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074791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63498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394537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70303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385061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833220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08559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5310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51.xml"/><Relationship Id="rId3" Type="http://schemas.openxmlformats.org/officeDocument/2006/relationships/slide" Target="../slides/slide8.xml"/><Relationship Id="rId7" Type="http://schemas.openxmlformats.org/officeDocument/2006/relationships/slide" Target="../slides/slide44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34.xml"/><Relationship Id="rId5" Type="http://schemas.openxmlformats.org/officeDocument/2006/relationships/slide" Target="../slides/slide24.xml"/><Relationship Id="rId4" Type="http://schemas.openxmlformats.org/officeDocument/2006/relationships/slide" Target="../slides/slide14.xml"/><Relationship Id="rId9" Type="http://schemas.openxmlformats.org/officeDocument/2006/relationships/slide" Target="../slides/slide60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51.xml"/><Relationship Id="rId3" Type="http://schemas.openxmlformats.org/officeDocument/2006/relationships/slide" Target="../slides/slide8.xml"/><Relationship Id="rId7" Type="http://schemas.openxmlformats.org/officeDocument/2006/relationships/slide" Target="../slides/slide44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34.xml"/><Relationship Id="rId5" Type="http://schemas.openxmlformats.org/officeDocument/2006/relationships/slide" Target="../slides/slide24.xml"/><Relationship Id="rId4" Type="http://schemas.openxmlformats.org/officeDocument/2006/relationships/slide" Target="../slides/slide14.xml"/><Relationship Id="rId9" Type="http://schemas.openxmlformats.org/officeDocument/2006/relationships/slide" Target="../slides/slide60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51.xml"/><Relationship Id="rId3" Type="http://schemas.openxmlformats.org/officeDocument/2006/relationships/slide" Target="../slides/slide8.xml"/><Relationship Id="rId7" Type="http://schemas.openxmlformats.org/officeDocument/2006/relationships/slide" Target="../slides/slide44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34.xml"/><Relationship Id="rId5" Type="http://schemas.openxmlformats.org/officeDocument/2006/relationships/slide" Target="../slides/slide24.xml"/><Relationship Id="rId4" Type="http://schemas.openxmlformats.org/officeDocument/2006/relationships/slide" Target="../slides/slide14.xml"/><Relationship Id="rId9" Type="http://schemas.openxmlformats.org/officeDocument/2006/relationships/slide" Target="../slides/slide60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51.xml"/><Relationship Id="rId3" Type="http://schemas.openxmlformats.org/officeDocument/2006/relationships/slide" Target="../slides/slide8.xml"/><Relationship Id="rId7" Type="http://schemas.openxmlformats.org/officeDocument/2006/relationships/slide" Target="../slides/slide44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34.xml"/><Relationship Id="rId5" Type="http://schemas.openxmlformats.org/officeDocument/2006/relationships/slide" Target="../slides/slide24.xml"/><Relationship Id="rId4" Type="http://schemas.openxmlformats.org/officeDocument/2006/relationships/slide" Target="../slides/slide14.xml"/><Relationship Id="rId9" Type="http://schemas.openxmlformats.org/officeDocument/2006/relationships/slide" Target="../slides/slide6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rookeWest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214290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email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871566" y="5515444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 b="1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O1 1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496" y="44624"/>
            <a:ext cx="7382054" cy="648072"/>
          </a:xfrm>
        </p:spPr>
        <p:txBody>
          <a:bodyPr rtlCol="0"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3840"/>
            <a:ext cx="1368152" cy="1002913"/>
          </a:xfrm>
          <a:prstGeom prst="rect">
            <a:avLst/>
          </a:prstGeom>
        </p:spPr>
      </p:pic>
      <p:sp>
        <p:nvSpPr>
          <p:cNvPr id="15" name="Content Placeholder 1"/>
          <p:cNvSpPr txBox="1">
            <a:spLocks/>
          </p:cNvSpPr>
          <p:nvPr/>
        </p:nvSpPr>
        <p:spPr>
          <a:xfrm>
            <a:off x="99491" y="1065699"/>
            <a:ext cx="8890554" cy="567566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>
            <a:noAutofit/>
          </a:bodyPr>
          <a:lstStyle/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3" name="Round Same Side Corner Rectangle 12">
            <a:hlinkClick r:id="rId3" action="ppaction://hlinksldjump"/>
          </p:cNvPr>
          <p:cNvSpPr/>
          <p:nvPr userDrawn="1"/>
        </p:nvSpPr>
        <p:spPr>
          <a:xfrm>
            <a:off x="99491" y="692696"/>
            <a:ext cx="728093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870" b="1" dirty="0" smtClean="0">
                <a:latin typeface="Arial" panose="020B0604020202020204" pitchFamily="34" charset="0"/>
                <a:cs typeface="Arial" panose="020B0604020202020204" pitchFamily="34" charset="0"/>
              </a:rPr>
              <a:t>9.1 – Solving Quadratics 1</a:t>
            </a:r>
            <a:endParaRPr lang="en-GB" sz="87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 Same Side Corner Rectangle 13">
            <a:hlinkClick r:id="rId4" action="ppaction://hlinksldjump"/>
          </p:cNvPr>
          <p:cNvSpPr/>
          <p:nvPr userDrawn="1"/>
        </p:nvSpPr>
        <p:spPr>
          <a:xfrm>
            <a:off x="883428" y="692696"/>
            <a:ext cx="747444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870" b="1" dirty="0" smtClean="0">
                <a:latin typeface="Arial" panose="020B0604020202020204" pitchFamily="34" charset="0"/>
                <a:cs typeface="Arial" panose="020B0604020202020204" pitchFamily="34" charset="0"/>
              </a:rPr>
              <a:t>9.2 - Solving</a:t>
            </a:r>
            <a:r>
              <a:rPr lang="en-GB" sz="87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Quadratics 2</a:t>
            </a:r>
            <a:endParaRPr lang="en-GB" sz="87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 Same Side Corner Rectangle 15">
            <a:hlinkClick r:id="rId5" action="ppaction://hlinksldjump"/>
          </p:cNvPr>
          <p:cNvSpPr/>
          <p:nvPr userDrawn="1"/>
        </p:nvSpPr>
        <p:spPr>
          <a:xfrm>
            <a:off x="1686716" y="692696"/>
            <a:ext cx="948134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870" b="1" dirty="0" smtClean="0">
                <a:latin typeface="Arial" panose="020B0604020202020204" pitchFamily="34" charset="0"/>
                <a:cs typeface="Arial" panose="020B0604020202020204" pitchFamily="34" charset="0"/>
              </a:rPr>
              <a:t>9.3 – Completing The Square</a:t>
            </a:r>
            <a:endParaRPr lang="en-GB" sz="87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 Same Side Corner Rectangle 16">
            <a:hlinkClick r:id="rId6" action="ppaction://hlinksldjump"/>
          </p:cNvPr>
          <p:cNvSpPr/>
          <p:nvPr userDrawn="1"/>
        </p:nvSpPr>
        <p:spPr>
          <a:xfrm>
            <a:off x="2690694" y="692696"/>
            <a:ext cx="1059102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870" b="1" dirty="0" smtClean="0">
                <a:latin typeface="Arial" panose="020B0604020202020204" pitchFamily="34" charset="0"/>
                <a:cs typeface="Arial" panose="020B0604020202020204" pitchFamily="34" charset="0"/>
              </a:rPr>
              <a:t>9.4 – Simultaneous Equations</a:t>
            </a:r>
            <a:endParaRPr lang="en-GB" sz="87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 Same Side Corner Rectangle 17">
            <a:hlinkClick r:id="rId7" action="ppaction://hlinksldjump"/>
          </p:cNvPr>
          <p:cNvSpPr/>
          <p:nvPr userDrawn="1"/>
        </p:nvSpPr>
        <p:spPr>
          <a:xfrm>
            <a:off x="3805640" y="692696"/>
            <a:ext cx="1341194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870" b="1" dirty="0" smtClean="0">
                <a:latin typeface="Arial" panose="020B0604020202020204" pitchFamily="34" charset="0"/>
                <a:cs typeface="Arial" panose="020B0604020202020204" pitchFamily="34" charset="0"/>
              </a:rPr>
              <a:t>9.5 – More Simultaneous</a:t>
            </a:r>
            <a:r>
              <a:rPr lang="en-GB" sz="87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Equations</a:t>
            </a:r>
            <a:endParaRPr lang="en-GB" sz="87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 Same Side Corner Rectangle 18">
            <a:hlinkClick r:id="rId8" action="ppaction://hlinksldjump"/>
          </p:cNvPr>
          <p:cNvSpPr/>
          <p:nvPr userDrawn="1"/>
        </p:nvSpPr>
        <p:spPr>
          <a:xfrm>
            <a:off x="5202678" y="692696"/>
            <a:ext cx="825649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870" b="1" dirty="0" smtClean="0">
                <a:latin typeface="Arial" panose="020B0604020202020204" pitchFamily="34" charset="0"/>
                <a:cs typeface="Arial" panose="020B0604020202020204" pitchFamily="34" charset="0"/>
              </a:rPr>
              <a:t>9.6 – Linear and Quadratic</a:t>
            </a:r>
            <a:endParaRPr lang="en-GB" sz="87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 Same Side Corner Rectangle 19">
            <a:hlinkClick r:id="rId9" action="ppaction://hlinksldjump"/>
          </p:cNvPr>
          <p:cNvSpPr/>
          <p:nvPr userDrawn="1"/>
        </p:nvSpPr>
        <p:spPr>
          <a:xfrm>
            <a:off x="6084168" y="692696"/>
            <a:ext cx="720080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870" b="1" dirty="0" smtClean="0">
                <a:latin typeface="Arial" panose="020B0604020202020204" pitchFamily="34" charset="0"/>
                <a:cs typeface="Arial" panose="020B0604020202020204" pitchFamily="34" charset="0"/>
              </a:rPr>
              <a:t>9.7 – Linear Inequalities</a:t>
            </a:r>
            <a:endParaRPr lang="en-GB" sz="87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LO1 1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"/>
          <p:cNvSpPr txBox="1">
            <a:spLocks/>
          </p:cNvSpPr>
          <p:nvPr userDrawn="1"/>
        </p:nvSpPr>
        <p:spPr>
          <a:xfrm>
            <a:off x="99491" y="1065699"/>
            <a:ext cx="8890554" cy="567566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>
            <a:noAutofit/>
          </a:bodyPr>
          <a:lstStyle/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 rtlCol="0"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3840"/>
            <a:ext cx="1368152" cy="100291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79512" y="1142026"/>
            <a:ext cx="8712968" cy="5527334"/>
          </a:xfrm>
          <a:prstGeom prst="rect">
            <a:avLst/>
          </a:prstGeom>
          <a:solidFill>
            <a:srgbClr val="DFF9E8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5580112" y="1225296"/>
            <a:ext cx="3200036" cy="532859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 Same Side Corner Rectangle 14">
            <a:hlinkClick r:id="rId3" action="ppaction://hlinksldjump"/>
          </p:cNvPr>
          <p:cNvSpPr/>
          <p:nvPr userDrawn="1"/>
        </p:nvSpPr>
        <p:spPr>
          <a:xfrm>
            <a:off x="99491" y="692696"/>
            <a:ext cx="728093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870" b="1" dirty="0" smtClean="0">
                <a:latin typeface="Arial" panose="020B0604020202020204" pitchFamily="34" charset="0"/>
                <a:cs typeface="Arial" panose="020B0604020202020204" pitchFamily="34" charset="0"/>
              </a:rPr>
              <a:t>9.1 – Solving Quadratics 1</a:t>
            </a:r>
            <a:endParaRPr lang="en-GB" sz="87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 Same Side Corner Rectangle 15">
            <a:hlinkClick r:id="rId4" action="ppaction://hlinksldjump"/>
          </p:cNvPr>
          <p:cNvSpPr/>
          <p:nvPr userDrawn="1"/>
        </p:nvSpPr>
        <p:spPr>
          <a:xfrm>
            <a:off x="883428" y="692696"/>
            <a:ext cx="747444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870" b="1" dirty="0" smtClean="0">
                <a:latin typeface="Arial" panose="020B0604020202020204" pitchFamily="34" charset="0"/>
                <a:cs typeface="Arial" panose="020B0604020202020204" pitchFamily="34" charset="0"/>
              </a:rPr>
              <a:t>9.2 - Solving</a:t>
            </a:r>
            <a:r>
              <a:rPr lang="en-GB" sz="87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Quadratics 2</a:t>
            </a:r>
            <a:endParaRPr lang="en-GB" sz="87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 Same Side Corner Rectangle 19">
            <a:hlinkClick r:id="rId5" action="ppaction://hlinksldjump"/>
          </p:cNvPr>
          <p:cNvSpPr/>
          <p:nvPr userDrawn="1"/>
        </p:nvSpPr>
        <p:spPr>
          <a:xfrm>
            <a:off x="1686716" y="692696"/>
            <a:ext cx="948134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870" b="1" dirty="0" smtClean="0">
                <a:latin typeface="Arial" panose="020B0604020202020204" pitchFamily="34" charset="0"/>
                <a:cs typeface="Arial" panose="020B0604020202020204" pitchFamily="34" charset="0"/>
              </a:rPr>
              <a:t>9.3 – Completing The Square</a:t>
            </a:r>
            <a:endParaRPr lang="en-GB" sz="87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6" action="ppaction://hlinksldjump"/>
          </p:cNvPr>
          <p:cNvSpPr/>
          <p:nvPr userDrawn="1"/>
        </p:nvSpPr>
        <p:spPr>
          <a:xfrm>
            <a:off x="2690694" y="692696"/>
            <a:ext cx="1059102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870" b="1" dirty="0" smtClean="0">
                <a:latin typeface="Arial" panose="020B0604020202020204" pitchFamily="34" charset="0"/>
                <a:cs typeface="Arial" panose="020B0604020202020204" pitchFamily="34" charset="0"/>
              </a:rPr>
              <a:t>9.4 – Simultaneous Equations</a:t>
            </a:r>
            <a:endParaRPr lang="en-GB" sz="87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 Same Side Corner Rectangle 21">
            <a:hlinkClick r:id="rId7" action="ppaction://hlinksldjump"/>
          </p:cNvPr>
          <p:cNvSpPr/>
          <p:nvPr userDrawn="1"/>
        </p:nvSpPr>
        <p:spPr>
          <a:xfrm>
            <a:off x="3805640" y="692696"/>
            <a:ext cx="1341194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870" b="1" dirty="0" smtClean="0">
                <a:latin typeface="Arial" panose="020B0604020202020204" pitchFamily="34" charset="0"/>
                <a:cs typeface="Arial" panose="020B0604020202020204" pitchFamily="34" charset="0"/>
              </a:rPr>
              <a:t>9.5 – More Simultaneous</a:t>
            </a:r>
            <a:r>
              <a:rPr lang="en-GB" sz="87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Equations</a:t>
            </a:r>
            <a:endParaRPr lang="en-GB" sz="87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 Same Side Corner Rectangle 22">
            <a:hlinkClick r:id="rId8" action="ppaction://hlinksldjump"/>
          </p:cNvPr>
          <p:cNvSpPr/>
          <p:nvPr userDrawn="1"/>
        </p:nvSpPr>
        <p:spPr>
          <a:xfrm>
            <a:off x="5202678" y="692696"/>
            <a:ext cx="825649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870" b="1" dirty="0" smtClean="0">
                <a:latin typeface="Arial" panose="020B0604020202020204" pitchFamily="34" charset="0"/>
                <a:cs typeface="Arial" panose="020B0604020202020204" pitchFamily="34" charset="0"/>
              </a:rPr>
              <a:t>9.6 – Linear and Quadratic</a:t>
            </a:r>
            <a:endParaRPr lang="en-GB" sz="87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 Same Side Corner Rectangle 24">
            <a:hlinkClick r:id="rId9" action="ppaction://hlinksldjump"/>
          </p:cNvPr>
          <p:cNvSpPr/>
          <p:nvPr userDrawn="1"/>
        </p:nvSpPr>
        <p:spPr>
          <a:xfrm>
            <a:off x="6084168" y="692696"/>
            <a:ext cx="720080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870" b="1" dirty="0" smtClean="0">
                <a:latin typeface="Arial" panose="020B0604020202020204" pitchFamily="34" charset="0"/>
                <a:cs typeface="Arial" panose="020B0604020202020204" pitchFamily="34" charset="0"/>
              </a:rPr>
              <a:t>9.7 – Linear Inequalities</a:t>
            </a:r>
            <a:endParaRPr lang="en-GB" sz="87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51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LO1 1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"/>
          <p:cNvSpPr txBox="1">
            <a:spLocks/>
          </p:cNvSpPr>
          <p:nvPr userDrawn="1"/>
        </p:nvSpPr>
        <p:spPr>
          <a:xfrm>
            <a:off x="99491" y="1065699"/>
            <a:ext cx="8890554" cy="567566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>
            <a:noAutofit/>
          </a:bodyPr>
          <a:lstStyle/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 rtlCol="0"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3840"/>
            <a:ext cx="1368152" cy="100291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79512" y="1142026"/>
            <a:ext cx="8712968" cy="5527334"/>
          </a:xfrm>
          <a:prstGeom prst="rect">
            <a:avLst/>
          </a:prstGeom>
          <a:solidFill>
            <a:srgbClr val="DFF9E8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Same Side Corner Rectangle 12">
            <a:hlinkClick r:id="rId3" action="ppaction://hlinksldjump"/>
          </p:cNvPr>
          <p:cNvSpPr/>
          <p:nvPr userDrawn="1"/>
        </p:nvSpPr>
        <p:spPr>
          <a:xfrm>
            <a:off x="99491" y="692696"/>
            <a:ext cx="728093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870" b="1" dirty="0" smtClean="0">
                <a:latin typeface="Arial" panose="020B0604020202020204" pitchFamily="34" charset="0"/>
                <a:cs typeface="Arial" panose="020B0604020202020204" pitchFamily="34" charset="0"/>
              </a:rPr>
              <a:t>9.1 – Solving Quadratics 1</a:t>
            </a:r>
            <a:endParaRPr lang="en-GB" sz="87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 Same Side Corner Rectangle 13">
            <a:hlinkClick r:id="rId4" action="ppaction://hlinksldjump"/>
          </p:cNvPr>
          <p:cNvSpPr/>
          <p:nvPr userDrawn="1"/>
        </p:nvSpPr>
        <p:spPr>
          <a:xfrm>
            <a:off x="883428" y="692696"/>
            <a:ext cx="747444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870" b="1" dirty="0" smtClean="0">
                <a:latin typeface="Arial" panose="020B0604020202020204" pitchFamily="34" charset="0"/>
                <a:cs typeface="Arial" panose="020B0604020202020204" pitchFamily="34" charset="0"/>
              </a:rPr>
              <a:t>9.2 - Solving</a:t>
            </a:r>
            <a:r>
              <a:rPr lang="en-GB" sz="87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Quadratics 2</a:t>
            </a:r>
            <a:endParaRPr lang="en-GB" sz="87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 Same Side Corner Rectangle 14">
            <a:hlinkClick r:id="rId5" action="ppaction://hlinksldjump"/>
          </p:cNvPr>
          <p:cNvSpPr/>
          <p:nvPr userDrawn="1"/>
        </p:nvSpPr>
        <p:spPr>
          <a:xfrm>
            <a:off x="1686716" y="692696"/>
            <a:ext cx="948134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870" b="1" dirty="0" smtClean="0">
                <a:latin typeface="Arial" panose="020B0604020202020204" pitchFamily="34" charset="0"/>
                <a:cs typeface="Arial" panose="020B0604020202020204" pitchFamily="34" charset="0"/>
              </a:rPr>
              <a:t>9.3 – Completing The Square</a:t>
            </a:r>
            <a:endParaRPr lang="en-GB" sz="87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 Same Side Corner Rectangle 15">
            <a:hlinkClick r:id="rId6" action="ppaction://hlinksldjump"/>
          </p:cNvPr>
          <p:cNvSpPr/>
          <p:nvPr userDrawn="1"/>
        </p:nvSpPr>
        <p:spPr>
          <a:xfrm>
            <a:off x="2690694" y="692696"/>
            <a:ext cx="1059102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870" b="1" dirty="0" smtClean="0">
                <a:latin typeface="Arial" panose="020B0604020202020204" pitchFamily="34" charset="0"/>
                <a:cs typeface="Arial" panose="020B0604020202020204" pitchFamily="34" charset="0"/>
              </a:rPr>
              <a:t>9.4 – Simultaneous Equations</a:t>
            </a:r>
            <a:endParaRPr lang="en-GB" sz="87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 Same Side Corner Rectangle 17">
            <a:hlinkClick r:id="rId7" action="ppaction://hlinksldjump"/>
          </p:cNvPr>
          <p:cNvSpPr/>
          <p:nvPr userDrawn="1"/>
        </p:nvSpPr>
        <p:spPr>
          <a:xfrm>
            <a:off x="3805640" y="692696"/>
            <a:ext cx="1341194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870" b="1" dirty="0" smtClean="0">
                <a:latin typeface="Arial" panose="020B0604020202020204" pitchFamily="34" charset="0"/>
                <a:cs typeface="Arial" panose="020B0604020202020204" pitchFamily="34" charset="0"/>
              </a:rPr>
              <a:t>9.5 – More Simultaneous</a:t>
            </a:r>
            <a:r>
              <a:rPr lang="en-GB" sz="87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Equations</a:t>
            </a:r>
            <a:endParaRPr lang="en-GB" sz="87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 Same Side Corner Rectangle 19">
            <a:hlinkClick r:id="rId8" action="ppaction://hlinksldjump"/>
          </p:cNvPr>
          <p:cNvSpPr/>
          <p:nvPr userDrawn="1"/>
        </p:nvSpPr>
        <p:spPr>
          <a:xfrm>
            <a:off x="5202678" y="692696"/>
            <a:ext cx="825649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870" b="1" dirty="0" smtClean="0">
                <a:latin typeface="Arial" panose="020B0604020202020204" pitchFamily="34" charset="0"/>
                <a:cs typeface="Arial" panose="020B0604020202020204" pitchFamily="34" charset="0"/>
              </a:rPr>
              <a:t>9.6 – Linear and Quadratic</a:t>
            </a:r>
            <a:endParaRPr lang="en-GB" sz="87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9" action="ppaction://hlinksldjump"/>
          </p:cNvPr>
          <p:cNvSpPr/>
          <p:nvPr userDrawn="1"/>
        </p:nvSpPr>
        <p:spPr>
          <a:xfrm>
            <a:off x="6084168" y="692696"/>
            <a:ext cx="720080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870" b="1" dirty="0" smtClean="0">
                <a:latin typeface="Arial" panose="020B0604020202020204" pitchFamily="34" charset="0"/>
                <a:cs typeface="Arial" panose="020B0604020202020204" pitchFamily="34" charset="0"/>
              </a:rPr>
              <a:t>9.7 – Linear Inequalities</a:t>
            </a:r>
            <a:endParaRPr lang="en-GB" sz="87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192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LO1 1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 rtlCol="0"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3840"/>
            <a:ext cx="1368152" cy="1002913"/>
          </a:xfrm>
          <a:prstGeom prst="rect">
            <a:avLst/>
          </a:prstGeom>
        </p:spPr>
      </p:pic>
      <p:sp>
        <p:nvSpPr>
          <p:cNvPr id="19" name="Content Placeholder 1"/>
          <p:cNvSpPr txBox="1">
            <a:spLocks/>
          </p:cNvSpPr>
          <p:nvPr userDrawn="1"/>
        </p:nvSpPr>
        <p:spPr>
          <a:xfrm>
            <a:off x="99491" y="1065699"/>
            <a:ext cx="8890554" cy="567566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>
            <a:noAutofit/>
          </a:bodyPr>
          <a:lstStyle/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2" name="Snip Single Corner Rectangle 1"/>
          <p:cNvSpPr/>
          <p:nvPr userDrawn="1"/>
        </p:nvSpPr>
        <p:spPr>
          <a:xfrm>
            <a:off x="179512" y="1137707"/>
            <a:ext cx="8708456" cy="5531653"/>
          </a:xfrm>
          <a:custGeom>
            <a:avLst/>
            <a:gdLst>
              <a:gd name="connsiteX0" fmla="*/ 0 w 8696199"/>
              <a:gd name="connsiteY0" fmla="*/ 0 h 5531653"/>
              <a:gd name="connsiteX1" fmla="*/ 7774238 w 8696199"/>
              <a:gd name="connsiteY1" fmla="*/ 0 h 5531653"/>
              <a:gd name="connsiteX2" fmla="*/ 8696199 w 8696199"/>
              <a:gd name="connsiteY2" fmla="*/ 921961 h 5531653"/>
              <a:gd name="connsiteX3" fmla="*/ 8696199 w 8696199"/>
              <a:gd name="connsiteY3" fmla="*/ 5531653 h 5531653"/>
              <a:gd name="connsiteX4" fmla="*/ 0 w 8696199"/>
              <a:gd name="connsiteY4" fmla="*/ 5531653 h 5531653"/>
              <a:gd name="connsiteX5" fmla="*/ 0 w 8696199"/>
              <a:gd name="connsiteY5" fmla="*/ 0 h 5531653"/>
              <a:gd name="connsiteX0" fmla="*/ 0 w 8751063"/>
              <a:gd name="connsiteY0" fmla="*/ 0 h 5586517"/>
              <a:gd name="connsiteX1" fmla="*/ 7774238 w 8751063"/>
              <a:gd name="connsiteY1" fmla="*/ 0 h 5586517"/>
              <a:gd name="connsiteX2" fmla="*/ 8696199 w 8751063"/>
              <a:gd name="connsiteY2" fmla="*/ 921961 h 5586517"/>
              <a:gd name="connsiteX3" fmla="*/ 8751063 w 8751063"/>
              <a:gd name="connsiteY3" fmla="*/ 5586517 h 5586517"/>
              <a:gd name="connsiteX4" fmla="*/ 0 w 8751063"/>
              <a:gd name="connsiteY4" fmla="*/ 5531653 h 5586517"/>
              <a:gd name="connsiteX5" fmla="*/ 0 w 8751063"/>
              <a:gd name="connsiteY5" fmla="*/ 0 h 5586517"/>
              <a:gd name="connsiteX0" fmla="*/ 0 w 8751063"/>
              <a:gd name="connsiteY0" fmla="*/ 0 h 5586517"/>
              <a:gd name="connsiteX1" fmla="*/ 7774238 w 8751063"/>
              <a:gd name="connsiteY1" fmla="*/ 0 h 5586517"/>
              <a:gd name="connsiteX2" fmla="*/ 8732775 w 8751063"/>
              <a:gd name="connsiteY2" fmla="*/ 4104073 h 5586517"/>
              <a:gd name="connsiteX3" fmla="*/ 8751063 w 8751063"/>
              <a:gd name="connsiteY3" fmla="*/ 5586517 h 5586517"/>
              <a:gd name="connsiteX4" fmla="*/ 0 w 8751063"/>
              <a:gd name="connsiteY4" fmla="*/ 5531653 h 5586517"/>
              <a:gd name="connsiteX5" fmla="*/ 0 w 8751063"/>
              <a:gd name="connsiteY5" fmla="*/ 0 h 5586517"/>
              <a:gd name="connsiteX0" fmla="*/ 0 w 8751063"/>
              <a:gd name="connsiteY0" fmla="*/ 0 h 5586517"/>
              <a:gd name="connsiteX1" fmla="*/ 8743502 w 8751063"/>
              <a:gd name="connsiteY1" fmla="*/ 54864 h 5586517"/>
              <a:gd name="connsiteX2" fmla="*/ 8732775 w 8751063"/>
              <a:gd name="connsiteY2" fmla="*/ 4104073 h 5586517"/>
              <a:gd name="connsiteX3" fmla="*/ 8751063 w 8751063"/>
              <a:gd name="connsiteY3" fmla="*/ 5586517 h 5586517"/>
              <a:gd name="connsiteX4" fmla="*/ 0 w 8751063"/>
              <a:gd name="connsiteY4" fmla="*/ 5531653 h 5586517"/>
              <a:gd name="connsiteX5" fmla="*/ 0 w 8751063"/>
              <a:gd name="connsiteY5" fmla="*/ 0 h 5586517"/>
              <a:gd name="connsiteX0" fmla="*/ 0 w 8743502"/>
              <a:gd name="connsiteY0" fmla="*/ 0 h 5531653"/>
              <a:gd name="connsiteX1" fmla="*/ 8743502 w 8743502"/>
              <a:gd name="connsiteY1" fmla="*/ 54864 h 5531653"/>
              <a:gd name="connsiteX2" fmla="*/ 8732775 w 8743502"/>
              <a:gd name="connsiteY2" fmla="*/ 4104073 h 5531653"/>
              <a:gd name="connsiteX3" fmla="*/ 8147559 w 8743502"/>
              <a:gd name="connsiteY3" fmla="*/ 5513365 h 5531653"/>
              <a:gd name="connsiteX4" fmla="*/ 0 w 8743502"/>
              <a:gd name="connsiteY4" fmla="*/ 5531653 h 5531653"/>
              <a:gd name="connsiteX5" fmla="*/ 0 w 8743502"/>
              <a:gd name="connsiteY5" fmla="*/ 0 h 5531653"/>
              <a:gd name="connsiteX0" fmla="*/ 0 w 8743502"/>
              <a:gd name="connsiteY0" fmla="*/ 0 h 5531653"/>
              <a:gd name="connsiteX1" fmla="*/ 8743502 w 8743502"/>
              <a:gd name="connsiteY1" fmla="*/ 54864 h 5531653"/>
              <a:gd name="connsiteX2" fmla="*/ 8732775 w 8743502"/>
              <a:gd name="connsiteY2" fmla="*/ 4652713 h 5531653"/>
              <a:gd name="connsiteX3" fmla="*/ 8147559 w 8743502"/>
              <a:gd name="connsiteY3" fmla="*/ 5513365 h 5531653"/>
              <a:gd name="connsiteX4" fmla="*/ 0 w 8743502"/>
              <a:gd name="connsiteY4" fmla="*/ 5531653 h 5531653"/>
              <a:gd name="connsiteX5" fmla="*/ 0 w 8743502"/>
              <a:gd name="connsiteY5" fmla="*/ 0 h 553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43502" h="5531653">
                <a:moveTo>
                  <a:pt x="0" y="0"/>
                </a:moveTo>
                <a:lnTo>
                  <a:pt x="8743502" y="54864"/>
                </a:lnTo>
                <a:cubicBezTo>
                  <a:pt x="8739926" y="1404600"/>
                  <a:pt x="8736351" y="3302977"/>
                  <a:pt x="8732775" y="4652713"/>
                </a:cubicBezTo>
                <a:lnTo>
                  <a:pt x="8147559" y="5513365"/>
                </a:lnTo>
                <a:lnTo>
                  <a:pt x="0" y="55316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Same Side Corner Rectangle 12">
            <a:hlinkClick r:id="rId3" action="ppaction://hlinksldjump"/>
          </p:cNvPr>
          <p:cNvSpPr/>
          <p:nvPr userDrawn="1"/>
        </p:nvSpPr>
        <p:spPr>
          <a:xfrm>
            <a:off x="99491" y="692696"/>
            <a:ext cx="728093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870" b="1" dirty="0" smtClean="0">
                <a:latin typeface="Arial" panose="020B0604020202020204" pitchFamily="34" charset="0"/>
                <a:cs typeface="Arial" panose="020B0604020202020204" pitchFamily="34" charset="0"/>
              </a:rPr>
              <a:t>9.1 – Solving Quadratics 1</a:t>
            </a:r>
            <a:endParaRPr lang="en-GB" sz="87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 Same Side Corner Rectangle 13">
            <a:hlinkClick r:id="rId4" action="ppaction://hlinksldjump"/>
          </p:cNvPr>
          <p:cNvSpPr/>
          <p:nvPr userDrawn="1"/>
        </p:nvSpPr>
        <p:spPr>
          <a:xfrm>
            <a:off x="883428" y="692696"/>
            <a:ext cx="747444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870" b="1" dirty="0" smtClean="0">
                <a:latin typeface="Arial" panose="020B0604020202020204" pitchFamily="34" charset="0"/>
                <a:cs typeface="Arial" panose="020B0604020202020204" pitchFamily="34" charset="0"/>
              </a:rPr>
              <a:t>9.2 - Solving</a:t>
            </a:r>
            <a:r>
              <a:rPr lang="en-GB" sz="87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Quadratics 2</a:t>
            </a:r>
            <a:endParaRPr lang="en-GB" sz="87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 Same Side Corner Rectangle 14">
            <a:hlinkClick r:id="rId5" action="ppaction://hlinksldjump"/>
          </p:cNvPr>
          <p:cNvSpPr/>
          <p:nvPr userDrawn="1"/>
        </p:nvSpPr>
        <p:spPr>
          <a:xfrm>
            <a:off x="1686716" y="692696"/>
            <a:ext cx="948134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870" b="1" dirty="0" smtClean="0">
                <a:latin typeface="Arial" panose="020B0604020202020204" pitchFamily="34" charset="0"/>
                <a:cs typeface="Arial" panose="020B0604020202020204" pitchFamily="34" charset="0"/>
              </a:rPr>
              <a:t>9.3 – Completing The Square</a:t>
            </a:r>
            <a:endParaRPr lang="en-GB" sz="87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 Same Side Corner Rectangle 15">
            <a:hlinkClick r:id="rId6" action="ppaction://hlinksldjump"/>
          </p:cNvPr>
          <p:cNvSpPr/>
          <p:nvPr userDrawn="1"/>
        </p:nvSpPr>
        <p:spPr>
          <a:xfrm>
            <a:off x="2690694" y="692696"/>
            <a:ext cx="1059102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870" b="1" dirty="0" smtClean="0">
                <a:latin typeface="Arial" panose="020B0604020202020204" pitchFamily="34" charset="0"/>
                <a:cs typeface="Arial" panose="020B0604020202020204" pitchFamily="34" charset="0"/>
              </a:rPr>
              <a:t>9.4 – Simultaneous Equations</a:t>
            </a:r>
            <a:endParaRPr lang="en-GB" sz="87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7" action="ppaction://hlinksldjump"/>
          </p:cNvPr>
          <p:cNvSpPr/>
          <p:nvPr userDrawn="1"/>
        </p:nvSpPr>
        <p:spPr>
          <a:xfrm>
            <a:off x="3805640" y="692696"/>
            <a:ext cx="1341194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870" b="1" dirty="0" smtClean="0">
                <a:latin typeface="Arial" panose="020B0604020202020204" pitchFamily="34" charset="0"/>
                <a:cs typeface="Arial" panose="020B0604020202020204" pitchFamily="34" charset="0"/>
              </a:rPr>
              <a:t>9.5 – More Simultaneous</a:t>
            </a:r>
            <a:r>
              <a:rPr lang="en-GB" sz="87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Equations</a:t>
            </a:r>
            <a:endParaRPr lang="en-GB" sz="87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 Same Side Corner Rectangle 26">
            <a:hlinkClick r:id="rId8" action="ppaction://hlinksldjump"/>
          </p:cNvPr>
          <p:cNvSpPr/>
          <p:nvPr userDrawn="1"/>
        </p:nvSpPr>
        <p:spPr>
          <a:xfrm>
            <a:off x="5202678" y="692696"/>
            <a:ext cx="825649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870" b="1" dirty="0" smtClean="0">
                <a:latin typeface="Arial" panose="020B0604020202020204" pitchFamily="34" charset="0"/>
                <a:cs typeface="Arial" panose="020B0604020202020204" pitchFamily="34" charset="0"/>
              </a:rPr>
              <a:t>9.6 – Linear and Quadratic</a:t>
            </a:r>
            <a:endParaRPr lang="en-GB" sz="87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 Same Side Corner Rectangle 27">
            <a:hlinkClick r:id="rId9" action="ppaction://hlinksldjump"/>
          </p:cNvPr>
          <p:cNvSpPr/>
          <p:nvPr userDrawn="1"/>
        </p:nvSpPr>
        <p:spPr>
          <a:xfrm>
            <a:off x="6084168" y="692696"/>
            <a:ext cx="720080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870" b="1" dirty="0" smtClean="0">
                <a:latin typeface="Arial" panose="020B0604020202020204" pitchFamily="34" charset="0"/>
                <a:cs typeface="Arial" panose="020B0604020202020204" pitchFamily="34" charset="0"/>
              </a:rPr>
              <a:t>9.7 – Linear Inequalities</a:t>
            </a:r>
            <a:endParaRPr lang="en-GB" sz="87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089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-13648" y="5937012"/>
            <a:ext cx="3203848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1" y="5924550"/>
            <a:ext cx="2339752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949279"/>
            <a:ext cx="1913746" cy="922841"/>
          </a:xfrm>
          <a:prstGeom prst="rtTriangle">
            <a:avLst/>
          </a:prstGeom>
          <a:blipFill>
            <a:blip r:embed="rId7" cstate="email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5" name="Straight Connector 14"/>
          <p:cNvCxnSpPr>
            <a:stCxn id="14" idx="0"/>
            <a:endCxn id="14" idx="4"/>
          </p:cNvCxnSpPr>
          <p:nvPr/>
        </p:nvCxnSpPr>
        <p:spPr>
          <a:xfrm rot="16200000" flipH="1">
            <a:off x="489410" y="5453826"/>
            <a:ext cx="922841" cy="1913746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857256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000108"/>
            <a:ext cx="8229600" cy="4929222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11" r:id="rId2"/>
    <p:sldLayoutId id="2147483715" r:id="rId3"/>
    <p:sldLayoutId id="2147483718" r:id="rId4"/>
    <p:sldLayoutId id="2147483717" r:id="rId5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4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Calibri" pitchFamily="34" charset="0"/>
          <a:ea typeface="+mj-ea"/>
          <a:cs typeface="Calibri" pitchFamily="34" charset="0"/>
        </a:defRPr>
      </a:lvl1pPr>
      <a:extLst/>
    </p:titleStyle>
    <p:bodyStyle>
      <a:lvl1pPr marL="365760" indent="-256032" algn="l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21792" indent="-228600" algn="l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859536" indent="-228600" algn="l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143000" indent="-228600" algn="l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1371600" indent="-228600" algn="l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18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18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1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3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3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2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3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4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3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3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4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4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4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46.png"/><Relationship Id="rId4" Type="http://schemas.openxmlformats.org/officeDocument/2006/relationships/image" Target="../media/image1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3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18.png"/><Relationship Id="rId4" Type="http://schemas.openxmlformats.org/officeDocument/2006/relationships/image" Target="../media/image2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1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49.png"/><Relationship Id="rId4" Type="http://schemas.openxmlformats.org/officeDocument/2006/relationships/image" Target="../media/image18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openxmlformats.org/officeDocument/2006/relationships/image" Target="../media/image5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7504" y="116632"/>
            <a:ext cx="8928992" cy="170843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2409832" y="116632"/>
            <a:ext cx="65546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Mathematics (9-1) - </a:t>
            </a:r>
            <a:r>
              <a:rPr lang="en-GB" sz="36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iGCSE</a:t>
            </a:r>
            <a:endParaRPr lang="en-GB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/>
            <a:r>
              <a:rPr lang="en-GB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2018-20</a:t>
            </a:r>
          </a:p>
          <a:p>
            <a:pPr algn="r"/>
            <a:r>
              <a:rPr lang="en-GB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Year 09</a:t>
            </a:r>
            <a:endParaRPr lang="en-GB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84" y="178371"/>
            <a:ext cx="2162168" cy="158496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5373216"/>
            <a:ext cx="8784976" cy="771076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ts val="5200"/>
              </a:lnSpc>
            </a:pPr>
            <a:r>
              <a:rPr lang="en-US" sz="6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Unit 9 </a:t>
            </a:r>
            <a:r>
              <a:rPr lang="en-US" sz="6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– </a:t>
            </a:r>
            <a:r>
              <a:rPr lang="en-US" sz="6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Equations and Inequalities</a:t>
            </a:r>
            <a:endParaRPr lang="en-GB" sz="60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750" t="26375" r="4326" b="22438"/>
          <a:stretch/>
        </p:blipFill>
        <p:spPr>
          <a:xfrm>
            <a:off x="107504" y="1917596"/>
            <a:ext cx="8930373" cy="30955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4" y="3443516"/>
            <a:ext cx="4752528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 smtClean="0"/>
              <a:t>You can work out how much things cost using simultaneous equations.</a:t>
            </a:r>
          </a:p>
          <a:p>
            <a:r>
              <a:rPr lang="en-US" sz="1600" dirty="0" smtClean="0"/>
              <a:t>Jay buys 2 tins of tomatoes and 5 bread rolls and pays £3.65. At the same time his friend Adrian buys 5 bread rolls and 4 tins of tomatoes and pays £4.45. How much does bread rolls cost?</a:t>
            </a:r>
            <a:endParaRPr lang="en-US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3798" cy="648072"/>
          </a:xfrm>
        </p:spPr>
        <p:txBody>
          <a:bodyPr>
            <a:noAutofit/>
          </a:bodyPr>
          <a:lstStyle/>
          <a:p>
            <a:r>
              <a:rPr lang="en-GB" sz="3900" dirty="0"/>
              <a:t>9.1 – Solving Quadratic Equations 1</a:t>
            </a:r>
            <a:endParaRPr lang="en-GB" sz="39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281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79512" y="1183956"/>
            <a:ext cx="8712968" cy="3973236"/>
            <a:chOff x="3483872" y="1089031"/>
            <a:chExt cx="5264592" cy="3973236"/>
          </a:xfrm>
        </p:grpSpPr>
        <p:sp>
          <p:nvSpPr>
            <p:cNvPr id="10" name="Round Diagonal Corner Rectangle 9"/>
            <p:cNvSpPr/>
            <p:nvPr/>
          </p:nvSpPr>
          <p:spPr>
            <a:xfrm>
              <a:off x="3491880" y="1089031"/>
              <a:ext cx="5256584" cy="3973236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 Diagonal Corner Rectangle 14"/>
            <p:cNvSpPr/>
            <p:nvPr/>
          </p:nvSpPr>
          <p:spPr>
            <a:xfrm>
              <a:off x="3483872" y="1089031"/>
              <a:ext cx="5256584" cy="47211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Example 1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563889" y="1666250"/>
              <a:ext cx="5095139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3200" dirty="0"/>
                <a:t>Solve </a:t>
              </a:r>
              <a:r>
                <a:rPr lang="en-US" sz="3200" i="1" dirty="0" smtClean="0"/>
                <a:t>x</a:t>
              </a:r>
              <a:r>
                <a:rPr lang="en-US" sz="3200" baseline="30000" dirty="0" smtClean="0"/>
                <a:t>2</a:t>
              </a:r>
              <a:r>
                <a:rPr lang="en-US" sz="3200" dirty="0" smtClean="0"/>
                <a:t> </a:t>
              </a:r>
              <a:r>
                <a:rPr lang="en-US" sz="3200" dirty="0"/>
                <a:t>+ </a:t>
              </a:r>
              <a:r>
                <a:rPr lang="en-US" sz="3200" dirty="0" smtClean="0"/>
                <a:t>2 </a:t>
              </a:r>
              <a:r>
                <a:rPr lang="en-US" sz="3200" dirty="0"/>
                <a:t>- 8 = 0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endParaRPr lang="en-US" sz="3200" dirty="0" smtClean="0"/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3200" dirty="0" smtClean="0">
                  <a:latin typeface="Comic Sans MS" panose="030F0702030302020204" pitchFamily="66" charset="0"/>
                </a:rPr>
                <a:t>(</a:t>
              </a:r>
              <a:r>
                <a:rPr lang="en-US" sz="3200" i="1" dirty="0">
                  <a:latin typeface="Comic Sans MS" panose="030F0702030302020204" pitchFamily="66" charset="0"/>
                </a:rPr>
                <a:t>x</a:t>
              </a:r>
              <a:r>
                <a:rPr lang="en-US" sz="3200" dirty="0" smtClean="0">
                  <a:latin typeface="Comic Sans MS" panose="030F0702030302020204" pitchFamily="66" charset="0"/>
                </a:rPr>
                <a:t> </a:t>
              </a:r>
              <a:r>
                <a:rPr lang="en-US" sz="3200" dirty="0">
                  <a:latin typeface="Comic Sans MS" panose="030F0702030302020204" pitchFamily="66" charset="0"/>
                </a:rPr>
                <a:t>+ 4</a:t>
              </a:r>
              <a:r>
                <a:rPr lang="en-US" sz="3200" dirty="0" smtClean="0">
                  <a:latin typeface="Comic Sans MS" panose="030F0702030302020204" pitchFamily="66" charset="0"/>
                </a:rPr>
                <a:t>)(</a:t>
              </a:r>
              <a:r>
                <a:rPr lang="en-US" sz="3200" i="1" dirty="0">
                  <a:latin typeface="Comic Sans MS" panose="030F0702030302020204" pitchFamily="66" charset="0"/>
                </a:rPr>
                <a:t>x</a:t>
              </a:r>
              <a:r>
                <a:rPr lang="en-US" sz="3200" dirty="0" smtClean="0">
                  <a:latin typeface="Comic Sans MS" panose="030F0702030302020204" pitchFamily="66" charset="0"/>
                </a:rPr>
                <a:t> </a:t>
              </a:r>
              <a:r>
                <a:rPr lang="en-US" sz="3200" dirty="0">
                  <a:latin typeface="Comic Sans MS" panose="030F0702030302020204" pitchFamily="66" charset="0"/>
                </a:rPr>
                <a:t>- 2) = </a:t>
              </a:r>
              <a:r>
                <a:rPr lang="en-US" sz="3200" dirty="0" smtClean="0">
                  <a:latin typeface="Comic Sans MS" panose="030F0702030302020204" pitchFamily="66" charset="0"/>
                </a:rPr>
                <a:t>0</a:t>
              </a:r>
              <a:endParaRPr lang="en-US" sz="3200" dirty="0">
                <a:latin typeface="Comic Sans MS" panose="030F0702030302020204" pitchFamily="66" charset="0"/>
              </a:endParaRPr>
            </a:p>
            <a:p>
              <a:pPr>
                <a:spcAft>
                  <a:spcPts val="0"/>
                </a:spcAft>
                <a:tabLst>
                  <a:tab pos="3602038" algn="r"/>
                </a:tabLst>
              </a:pPr>
              <a:r>
                <a:rPr lang="en-US" sz="3200" dirty="0" smtClean="0">
                  <a:latin typeface="Comic Sans MS" panose="030F0702030302020204" pitchFamily="66" charset="0"/>
                </a:rPr>
                <a:t>So </a:t>
              </a:r>
              <a:r>
                <a:rPr lang="en-US" sz="3200" dirty="0">
                  <a:latin typeface="Comic Sans MS" panose="030F0702030302020204" pitchFamily="66" charset="0"/>
                </a:rPr>
                <a:t>either </a:t>
              </a:r>
              <a:r>
                <a:rPr lang="en-US" sz="3200" i="1" dirty="0">
                  <a:latin typeface="Comic Sans MS" panose="030F0702030302020204" pitchFamily="66" charset="0"/>
                </a:rPr>
                <a:t>x</a:t>
              </a:r>
              <a:r>
                <a:rPr lang="en-US" sz="3200" dirty="0" smtClean="0">
                  <a:latin typeface="Comic Sans MS" panose="030F0702030302020204" pitchFamily="66" charset="0"/>
                </a:rPr>
                <a:t> </a:t>
              </a:r>
              <a:r>
                <a:rPr lang="en-US" sz="3200" dirty="0">
                  <a:latin typeface="Comic Sans MS" panose="030F0702030302020204" pitchFamily="66" charset="0"/>
                </a:rPr>
                <a:t>+ 4 = </a:t>
              </a:r>
              <a:r>
                <a:rPr lang="en-US" sz="3200" dirty="0" smtClean="0">
                  <a:latin typeface="Comic Sans MS" panose="030F0702030302020204" pitchFamily="66" charset="0"/>
                </a:rPr>
                <a:t>O </a:t>
              </a:r>
              <a:br>
                <a:rPr lang="en-US" sz="3200" dirty="0" smtClean="0">
                  <a:latin typeface="Comic Sans MS" panose="030F0702030302020204" pitchFamily="66" charset="0"/>
                </a:rPr>
              </a:br>
              <a:r>
                <a:rPr lang="en-US" sz="3200" dirty="0" smtClean="0">
                  <a:latin typeface="Comic Sans MS" panose="030F0702030302020204" pitchFamily="66" charset="0"/>
                </a:rPr>
                <a:t>	or </a:t>
              </a:r>
              <a:r>
                <a:rPr lang="en-US" sz="3200" i="1" dirty="0">
                  <a:latin typeface="Comic Sans MS" panose="030F0702030302020204" pitchFamily="66" charset="0"/>
                </a:rPr>
                <a:t>x</a:t>
              </a:r>
              <a:r>
                <a:rPr lang="en-US" sz="3200" dirty="0" smtClean="0">
                  <a:latin typeface="Comic Sans MS" panose="030F0702030302020204" pitchFamily="66" charset="0"/>
                </a:rPr>
                <a:t> </a:t>
              </a:r>
              <a:r>
                <a:rPr lang="en-US" sz="3200" dirty="0">
                  <a:latin typeface="Comic Sans MS" panose="030F0702030302020204" pitchFamily="66" charset="0"/>
                </a:rPr>
                <a:t>- 2 = 0 </a:t>
              </a:r>
              <a:endParaRPr lang="en-US" sz="3200" dirty="0" smtClean="0">
                <a:latin typeface="Comic Sans MS" panose="030F0702030302020204" pitchFamily="66" charset="0"/>
              </a:endParaRP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3200" i="1" dirty="0">
                  <a:latin typeface="Comic Sans MS" panose="030F0702030302020204" pitchFamily="66" charset="0"/>
                </a:rPr>
                <a:t>x</a:t>
              </a:r>
              <a:r>
                <a:rPr lang="en-US" sz="3200" dirty="0" smtClean="0">
                  <a:latin typeface="Comic Sans MS" panose="030F0702030302020204" pitchFamily="66" charset="0"/>
                </a:rPr>
                <a:t> </a:t>
              </a:r>
              <a:r>
                <a:rPr lang="en-US" sz="3200" dirty="0">
                  <a:latin typeface="Comic Sans MS" panose="030F0702030302020204" pitchFamily="66" charset="0"/>
                </a:rPr>
                <a:t>= -4 </a:t>
              </a:r>
              <a:r>
                <a:rPr lang="en-US" sz="3200" dirty="0" smtClean="0">
                  <a:latin typeface="Comic Sans MS" panose="030F0702030302020204" pitchFamily="66" charset="0"/>
                </a:rPr>
                <a:t>or </a:t>
              </a:r>
              <a:r>
                <a:rPr lang="en-US" sz="3200" i="1" dirty="0">
                  <a:latin typeface="Comic Sans MS" panose="030F0702030302020204" pitchFamily="66" charset="0"/>
                </a:rPr>
                <a:t>x</a:t>
              </a:r>
              <a:r>
                <a:rPr lang="en-US" sz="3200" dirty="0" smtClean="0">
                  <a:latin typeface="Comic Sans MS" panose="030F0702030302020204" pitchFamily="66" charset="0"/>
                </a:rPr>
                <a:t> = 2</a:t>
              </a:r>
              <a:endParaRPr lang="en-US" sz="32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 flipH="1">
            <a:off x="5226699" y="1844824"/>
            <a:ext cx="1804331" cy="523220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Factorise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5220072" y="2492896"/>
            <a:ext cx="3524390" cy="1384995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product of the factors if 0 so one or both factors equals 0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5226699" y="4005064"/>
            <a:ext cx="3524390" cy="954107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Solve the linear equations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Arrow Connector 3"/>
          <p:cNvCxnSpPr>
            <a:stCxn id="18" idx="3"/>
          </p:cNvCxnSpPr>
          <p:nvPr/>
        </p:nvCxnSpPr>
        <p:spPr>
          <a:xfrm flipH="1">
            <a:off x="3635896" y="2106434"/>
            <a:ext cx="1590803" cy="7284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0" idx="3"/>
          </p:cNvCxnSpPr>
          <p:nvPr/>
        </p:nvCxnSpPr>
        <p:spPr>
          <a:xfrm flipH="1">
            <a:off x="4139952" y="3185394"/>
            <a:ext cx="1080120" cy="3632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3203848" y="4437112"/>
            <a:ext cx="2022851" cy="614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179513" y="5305564"/>
            <a:ext cx="8712966" cy="1363796"/>
            <a:chOff x="150163" y="6494199"/>
            <a:chExt cx="7457202" cy="1363796"/>
          </a:xfrm>
        </p:grpSpPr>
        <p:sp>
          <p:nvSpPr>
            <p:cNvPr id="30" name="Rectangle 29"/>
            <p:cNvSpPr/>
            <p:nvPr/>
          </p:nvSpPr>
          <p:spPr>
            <a:xfrm flipH="1">
              <a:off x="150163" y="6673055"/>
              <a:ext cx="7457202" cy="11849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74320" rtlCol="0" anchor="t" anchorCtr="0">
              <a:spAutoFit/>
            </a:bodyPr>
            <a:lstStyle/>
            <a:p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roots of a quadratic function are its solutions when it is equal to zero.</a:t>
              </a:r>
            </a:p>
          </p:txBody>
        </p:sp>
        <p:sp>
          <p:nvSpPr>
            <p:cNvPr id="31" name="Pentagon 30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2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803589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301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681" y="1246401"/>
            <a:ext cx="5236423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14"/>
              <a:tabLst>
                <a:tab pos="914400" algn="l"/>
                <a:tab pos="27432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Communication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914400" algn="l"/>
                <a:tab pos="27432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Show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that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= x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px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914400" algn="l"/>
                <a:tab pos="27432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Jake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uses this method to write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+ 4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+ 5 in the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form: (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x + 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+ 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px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+ 5 Comparing the x terms: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px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 2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= 4,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Comparing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number terms: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= 5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 4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= 5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      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x + 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= (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+ 2)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Jake's method to write these expressions in the form (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x +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00000"/>
              </a:buClr>
              <a:tabLst>
                <a:tab pos="914400" algn="l"/>
                <a:tab pos="2743200" algn="l"/>
              </a:tabLst>
            </a:pP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+ 6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+ 15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+ 8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- 3 </a:t>
            </a:r>
          </a:p>
          <a:p>
            <a:pPr lvl="1">
              <a:buClr>
                <a:srgbClr val="C00000"/>
              </a:buClr>
              <a:tabLst>
                <a:tab pos="914400" algn="l"/>
                <a:tab pos="2743200" algn="l"/>
              </a:tabLst>
            </a:pP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- 4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+ 3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+ 7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9 - Strengthen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35726"/>
            <a:ext cx="548640" cy="53709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flipH="1">
            <a:off x="5580112" y="5766355"/>
            <a:ext cx="3196082" cy="830997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Q14a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Expand and simplify the LHS.</a:t>
            </a:r>
          </a:p>
        </p:txBody>
      </p:sp>
    </p:spTree>
    <p:extLst>
      <p:ext uri="{BB962C8B-B14F-4D97-AF65-F5344CB8AC3E}">
        <p14:creationId xmlns:p14="http://schemas.microsoft.com/office/powerpoint/2010/main" val="86422259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9 – Knowledge Check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276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58961221"/>
                  </p:ext>
                </p:extLst>
              </p:nvPr>
            </p:nvGraphicFramePr>
            <p:xfrm>
              <a:off x="179512" y="1112953"/>
              <a:ext cx="8640960" cy="5616624"/>
            </p:xfrm>
            <a:graphic>
              <a:graphicData uri="http://schemas.openxmlformats.org/drawingml/2006/table">
                <a:tbl>
                  <a:tblPr firstRow="1" bandRow="1">
                    <a:effectLst/>
                    <a:tableStyleId>{5940675A-B579-460E-94D1-54222C63F5DA}</a:tableStyleId>
                  </a:tblPr>
                  <a:tblGrid>
                    <a:gridCol w="8640960"/>
                  </a:tblGrid>
                  <a:tr h="475707">
                    <a:tc>
                      <a:txBody>
                        <a:bodyPr/>
                        <a:lstStyle/>
                        <a:p>
                          <a:r>
                            <a:rPr lang="en-US" sz="1930" b="1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 – Knowledge Check</a:t>
                          </a:r>
                          <a:endParaRPr lang="en-US" sz="1930" b="1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R="1463040"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75000"/>
                          </a:schemeClr>
                        </a:solidFill>
                      </a:tcPr>
                    </a:tc>
                  </a:tr>
                  <a:tr h="5140917">
                    <a:tc>
                      <a:txBody>
                        <a:bodyPr/>
                        <a:lstStyle/>
                        <a:p>
                          <a:pPr marL="457200" marR="0" lvl="0" indent="-4572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ebdings" panose="05030102010509060703" pitchFamily="18" charset="2"/>
                            <a:buChar char=""/>
                            <a:tabLst/>
                            <a:defRPr/>
                          </a:pP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Solving a quadratic equation means finding values for the unknown</a:t>
                          </a:r>
                          <a:r>
                            <a:rPr lang="en-US" sz="1930" b="0" i="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that fit.</a:t>
                          </a:r>
                        </a:p>
                        <a:p>
                          <a:pPr marL="457200" marR="0" lvl="0" indent="-4572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ebdings" panose="05030102010509060703" pitchFamily="18" charset="2"/>
                            <a:buChar char=""/>
                            <a:tabLst/>
                            <a:defRPr/>
                          </a:pP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</a:t>
                          </a:r>
                          <a:r>
                            <a:rPr lang="en-US" sz="1930" b="1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roots </a:t>
                          </a: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of a quadratic function are its solutions when it is equal to</a:t>
                          </a:r>
                          <a:r>
                            <a:rPr lang="en-US" sz="1930" b="0" i="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zero.</a:t>
                          </a:r>
                        </a:p>
                        <a:p>
                          <a:pPr marL="457200" marR="0" lvl="0" indent="-4572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ebdings" panose="05030102010509060703" pitchFamily="18" charset="2"/>
                            <a:buChar char=""/>
                            <a:tabLst/>
                            <a:defRPr/>
                          </a:pP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You can solve equations of the form </a:t>
                          </a:r>
                          <a:r>
                            <a:rPr lang="en-US" sz="1930" b="0" i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ax</a:t>
                          </a:r>
                          <a:r>
                            <a:rPr lang="en-US" sz="1930" b="0" i="0" baseline="300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+ </a:t>
                          </a:r>
                          <a:r>
                            <a:rPr lang="en-US" sz="1930" b="0" i="1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bx</a:t>
                          </a: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+ </a:t>
                          </a:r>
                          <a:r>
                            <a:rPr lang="en-US" sz="1930" b="0" i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0 by </a:t>
                          </a:r>
                          <a:r>
                            <a:rPr lang="en-US" sz="1930" b="0" i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fractorising</a:t>
                          </a:r>
                          <a:endParaRPr lang="en-US" sz="1930" b="0" i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457200" marR="0" lvl="0" indent="-4572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ebdings" panose="05030102010509060703" pitchFamily="18" charset="2"/>
                            <a:buChar char=""/>
                            <a:tabLst/>
                            <a:defRPr/>
                          </a:pP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You can use the quadratic formula to find the solutions to the </a:t>
                          </a:r>
                          <a:r>
                            <a:rPr lang="en-US" sz="1930" b="1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quadratic equation </a:t>
                          </a:r>
                          <a:r>
                            <a:rPr lang="en-US" sz="1930" b="0" i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ax</a:t>
                          </a:r>
                          <a:r>
                            <a:rPr lang="en-US" sz="1930" b="0" i="0" baseline="300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+ </a:t>
                          </a:r>
                          <a:r>
                            <a:rPr lang="en-US" sz="1930" b="0" i="1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bx</a:t>
                          </a: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+ </a:t>
                          </a:r>
                          <a:r>
                            <a:rPr lang="en-US" sz="1930" b="0" i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0</a:t>
                          </a:r>
                          <a:b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</a:br>
                          <a:r>
                            <a:rPr lang="en-US" sz="2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𝑏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000" dirty="0"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±</m:t>
                                  </m:r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 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2 −4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𝑎𝑐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den>
                              </m:f>
                            </m:oMath>
                          </a14:m>
                          <a:endParaRPr lang="en-US" sz="1930" b="0" i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457200" marR="0" lvl="0" indent="-4572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ebdings" panose="05030102010509060703" pitchFamily="18" charset="2"/>
                            <a:buChar char=""/>
                            <a:tabLst/>
                            <a:defRPr/>
                          </a:pP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Expressions such as (</a:t>
                          </a:r>
                          <a:r>
                            <a:rPr lang="en-US" sz="1930" b="0" i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+ 2)</a:t>
                          </a:r>
                          <a:r>
                            <a:rPr lang="en-US" sz="1930" b="0" i="0" baseline="300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(</a:t>
                          </a:r>
                          <a:r>
                            <a:rPr lang="en-US" sz="1930" b="0" i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-1)</a:t>
                          </a:r>
                          <a:r>
                            <a:rPr lang="en-US" sz="1930" b="0" i="0" baseline="300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and (x + ½)</a:t>
                          </a:r>
                          <a:r>
                            <a:rPr lang="en-US" sz="1930" b="0" i="0" baseline="300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are called</a:t>
                          </a:r>
                          <a:r>
                            <a:rPr lang="en-US" sz="1930" b="0" i="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perfect squares.</a:t>
                          </a:r>
                        </a:p>
                        <a:p>
                          <a:pPr marL="457200" marR="0" lvl="0" indent="-4572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ebdings" panose="05030102010509060703" pitchFamily="18" charset="2"/>
                            <a:buChar char=""/>
                            <a:tabLst/>
                            <a:defRPr/>
                          </a:pPr>
                          <a:r>
                            <a:rPr lang="en-US" sz="1930" b="0" i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1930" b="0" i="0" baseline="300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+ </a:t>
                          </a:r>
                          <a:r>
                            <a:rPr lang="en-US" sz="1930" b="0" i="1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bx</a:t>
                          </a: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+ </a:t>
                          </a:r>
                          <a:r>
                            <a:rPr lang="en-US" sz="1930" b="0" i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can be written in the form </a:t>
                          </a:r>
                          <a:r>
                            <a:rPr lang="en-US" sz="2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(x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𝑏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  <a:r>
                            <a:rPr lang="en-US" sz="2000" baseline="30000" dirty="0" smtClean="0">
                              <a:latin typeface="+mn-lt"/>
                              <a:cs typeface="+mn-cs"/>
                            </a:rPr>
                            <a:t>2</a:t>
                          </a:r>
                          <a:r>
                            <a:rPr lang="en-US" sz="2000" baseline="0" dirty="0" smtClean="0">
                              <a:latin typeface="+mn-lt"/>
                              <a:cs typeface="+mn-cs"/>
                            </a:rPr>
                            <a:t> – 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𝑏</m:t>
                                  </m:r>
                                </m:num>
                                <m:den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8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  <a:r>
                            <a:rPr lang="en-US" sz="1800" baseline="30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 </a:t>
                          </a:r>
                          <a:r>
                            <a:rPr lang="en-US" sz="1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+ c</a:t>
                          </a: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/>
                          </a:r>
                          <a:b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</a:b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This is called </a:t>
                          </a:r>
                          <a:r>
                            <a:rPr lang="en-US" sz="1930" b="1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completing the square</a:t>
                          </a:r>
                        </a:p>
                        <a:p>
                          <a:pPr marL="457200" marR="0" lvl="0" indent="-4572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ebdings" panose="05030102010509060703" pitchFamily="18" charset="2"/>
                            <a:buChar char=""/>
                            <a:tabLst/>
                            <a:defRPr/>
                          </a:pPr>
                          <a:r>
                            <a:rPr lang="en-US" sz="1930" b="0" i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ax</a:t>
                          </a:r>
                          <a:r>
                            <a:rPr lang="en-US" sz="1930" b="0" i="0" baseline="300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+ </a:t>
                          </a:r>
                          <a:r>
                            <a:rPr lang="en-US" sz="1930" b="0" i="1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bx</a:t>
                          </a: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+ </a:t>
                          </a:r>
                          <a:r>
                            <a:rPr lang="en-US" sz="1930" b="0" i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 </a:t>
                          </a: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can be written as a(x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𝑏</m:t>
                                  </m:r>
                                </m:num>
                                <m:den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x)</a:t>
                          </a:r>
                          <a:r>
                            <a:rPr lang="en-US" sz="1930" b="0" i="0" baseline="300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+ c before </a:t>
                          </a:r>
                          <a:b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</a:b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completing the square for the expression inside the brackets </a:t>
                          </a:r>
                        </a:p>
                      </a:txBody>
                      <a:tcPr marR="1463040"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58961221"/>
                  </p:ext>
                </p:extLst>
              </p:nvPr>
            </p:nvGraphicFramePr>
            <p:xfrm>
              <a:off x="179512" y="1112953"/>
              <a:ext cx="8640960" cy="5616624"/>
            </p:xfrm>
            <a:graphic>
              <a:graphicData uri="http://schemas.openxmlformats.org/drawingml/2006/table">
                <a:tbl>
                  <a:tblPr firstRow="1" bandRow="1">
                    <a:effectLst/>
                    <a:tableStyleId>{5940675A-B579-460E-94D1-54222C63F5DA}</a:tableStyleId>
                  </a:tblPr>
                  <a:tblGrid>
                    <a:gridCol w="8640960"/>
                  </a:tblGrid>
                  <a:tr h="475707">
                    <a:tc>
                      <a:txBody>
                        <a:bodyPr/>
                        <a:lstStyle/>
                        <a:p>
                          <a:r>
                            <a:rPr lang="en-US" sz="1930" b="1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 – Knowledge Check</a:t>
                          </a:r>
                          <a:endParaRPr lang="en-US" sz="1930" b="1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R="1463040"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75000"/>
                          </a:schemeClr>
                        </a:solidFill>
                      </a:tcPr>
                    </a:tc>
                  </a:tr>
                  <a:tr h="514091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R="1463040"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212" t="-9597" r="-494" b="-829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9" name="TextBox 8"/>
          <p:cNvSpPr txBox="1"/>
          <p:nvPr/>
        </p:nvSpPr>
        <p:spPr>
          <a:xfrm>
            <a:off x="7507292" y="1774557"/>
            <a:ext cx="1313180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9.1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507292" y="2852936"/>
            <a:ext cx="131318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9.2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347864" y="3212976"/>
            <a:ext cx="4176464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07290" y="4941168"/>
            <a:ext cx="131318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Lesson 9.3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516216" y="5301208"/>
            <a:ext cx="1080120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507292" y="3862789"/>
            <a:ext cx="131318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9.2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347864" y="4150821"/>
            <a:ext cx="4176464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347864" y="2062589"/>
            <a:ext cx="4176464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435282" y="5951021"/>
            <a:ext cx="131318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Lesson 9.3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004048" y="6311061"/>
            <a:ext cx="2520280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6069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9 – Knowledge Check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302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978662"/>
              </p:ext>
            </p:extLst>
          </p:nvPr>
        </p:nvGraphicFramePr>
        <p:xfrm>
          <a:off x="179512" y="1112953"/>
          <a:ext cx="8640960" cy="5616624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8640960"/>
              </a:tblGrid>
              <a:tr h="475707">
                <a:tc>
                  <a:txBody>
                    <a:bodyPr/>
                    <a:lstStyle/>
                    <a:p>
                      <a:r>
                        <a:rPr lang="en-US" sz="24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– Knowledge Check</a:t>
                      </a:r>
                      <a:endParaRPr lang="en-US" sz="2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463040"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5140917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Char char=""/>
                        <a:tabLst/>
                        <a:defRPr/>
                      </a:pPr>
                      <a:r>
                        <a:rPr lang="en-US" sz="2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When there are two unknowns, you need two equations to find their</a:t>
                      </a:r>
                      <a:r>
                        <a:rPr lang="en-US" sz="2200" b="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values. These are called </a:t>
                      </a:r>
                      <a:r>
                        <a:rPr lang="en-US" sz="22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simultaneous equations</a:t>
                      </a:r>
                      <a:r>
                        <a:rPr lang="en-US" sz="2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Char char=""/>
                        <a:tabLst/>
                        <a:defRPr/>
                      </a:pPr>
                      <a:r>
                        <a:rPr lang="en-US" sz="2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pair of quadratic and linear </a:t>
                      </a:r>
                      <a:br>
                        <a:rPr lang="en-US" sz="2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simultaneous equations can have </a:t>
                      </a:r>
                      <a:br>
                        <a:rPr lang="en-US" sz="2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two</a:t>
                      </a:r>
                      <a:r>
                        <a:rPr lang="en-US" sz="2200" b="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possible solutions.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Char char=""/>
                        <a:tabLst/>
                        <a:defRPr/>
                      </a:pPr>
                      <a:r>
                        <a:rPr lang="en-US" sz="2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find the coordinates where two </a:t>
                      </a:r>
                      <a:br>
                        <a:rPr lang="en-US" sz="2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graphs intersect, solve their </a:t>
                      </a:r>
                      <a:br>
                        <a:rPr lang="en-US" sz="2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equations simultaneously.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Char char=""/>
                        <a:tabLst/>
                        <a:defRPr/>
                      </a:pPr>
                      <a:r>
                        <a:rPr lang="en-US" sz="2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You can show </a:t>
                      </a:r>
                      <a:r>
                        <a:rPr lang="en-US" sz="22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inequalities</a:t>
                      </a:r>
                      <a:r>
                        <a:rPr lang="en-US" sz="2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on a number line. An empty circle O shows that the value is not included. A filled circle ● shows that the value</a:t>
                      </a:r>
                      <a:r>
                        <a:rPr lang="en-US" sz="2200" b="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 included. An arrow O</a:t>
                      </a:r>
                      <a:r>
                        <a:rPr lang="en-US" sz="2200" b="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shows that the solution continues</a:t>
                      </a:r>
                      <a:r>
                        <a:rPr lang="en-US" sz="2200" b="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towards infinity.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Char char=""/>
                        <a:tabLst/>
                        <a:defRPr/>
                      </a:pPr>
                      <a:r>
                        <a:rPr lang="en-US" sz="2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You can rearrange an inequality in the same way as you rearrange an</a:t>
                      </a:r>
                      <a:r>
                        <a:rPr lang="en-US" sz="2200" b="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Equation</a:t>
                      </a:r>
                    </a:p>
                  </a:txBody>
                  <a:tcPr marR="1463040"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507292" y="1702549"/>
            <a:ext cx="1313180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9.4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507292" y="2638653"/>
            <a:ext cx="131318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9.5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347864" y="2998693"/>
            <a:ext cx="4176464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07290" y="5014917"/>
            <a:ext cx="131318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Lesson 9.7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347864" y="5338082"/>
            <a:ext cx="4248472" cy="36875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507292" y="3718773"/>
            <a:ext cx="131318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9.5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347864" y="4006805"/>
            <a:ext cx="4176464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347864" y="1990581"/>
            <a:ext cx="4176464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435282" y="6023029"/>
            <a:ext cx="131318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Lesson 9.7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3131840" y="6346194"/>
            <a:ext cx="4392488" cy="36875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1651" t="51313" r="55512" b="19813"/>
          <a:stretch/>
        </p:blipFill>
        <p:spPr>
          <a:xfrm>
            <a:off x="4572000" y="2274378"/>
            <a:ext cx="2251689" cy="1708177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5940152" y="5517232"/>
            <a:ext cx="864096" cy="1"/>
          </a:xfrm>
          <a:prstGeom prst="straightConnector1">
            <a:avLst/>
          </a:prstGeom>
          <a:ln w="38100">
            <a:solidFill>
              <a:schemeClr val="tx1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567883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9 – Knowledge Check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302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883000"/>
              </p:ext>
            </p:extLst>
          </p:nvPr>
        </p:nvGraphicFramePr>
        <p:xfrm>
          <a:off x="179512" y="1112953"/>
          <a:ext cx="8640960" cy="5616624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8640960"/>
              </a:tblGrid>
              <a:tr h="475707">
                <a:tc>
                  <a:txBody>
                    <a:bodyPr/>
                    <a:lstStyle/>
                    <a:p>
                      <a:r>
                        <a:rPr lang="en-US" sz="21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– Knowledge Check</a:t>
                      </a:r>
                      <a:endParaRPr lang="en-US" sz="21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463040"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5140917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Char char=""/>
                        <a:tabLst/>
                        <a:defRPr/>
                      </a:pPr>
                      <a:r>
                        <a:rPr lang="en-US" sz="2125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You can write the solution to an inequality using set notation.</a:t>
                      </a:r>
                      <a:br>
                        <a:rPr lang="en-US" sz="2125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125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[x:  x &gt; 2]</a:t>
                      </a:r>
                      <a:br>
                        <a:rPr lang="en-US" sz="2125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125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2125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125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set of    x such that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Char char=""/>
                        <a:tabLst/>
                        <a:defRPr/>
                      </a:pPr>
                      <a:r>
                        <a:rPr lang="en-US" sz="2125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When inequalities have a lower limit and an upper limit, solve the two sides separately.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Char char=""/>
                        <a:tabLst/>
                        <a:defRPr/>
                      </a:pPr>
                      <a:r>
                        <a:rPr lang="en-US" sz="2125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When you multiply or divide an inequality by a negative number,</a:t>
                      </a:r>
                      <a:r>
                        <a:rPr lang="en-US" sz="2125" b="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25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reverse the inequality signs.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None/>
                        <a:tabLst/>
                        <a:defRPr/>
                      </a:pPr>
                      <a:r>
                        <a:rPr lang="en-US" sz="2125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 this unit, copy and complete these sentences.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None/>
                        <a:tabLst/>
                        <a:defRPr/>
                      </a:pPr>
                      <a:r>
                        <a:rPr lang="en-US" sz="2125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showed I am good at__________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None/>
                        <a:tabLst/>
                        <a:defRPr/>
                      </a:pPr>
                      <a:r>
                        <a:rPr lang="en-US" sz="2125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found __________ hard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None/>
                        <a:tabLst/>
                        <a:defRPr/>
                      </a:pPr>
                      <a:r>
                        <a:rPr lang="en-US" sz="2125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got better at __________ by __________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None/>
                        <a:tabLst/>
                        <a:defRPr/>
                      </a:pPr>
                      <a:r>
                        <a:rPr lang="en-US" sz="2125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was surprised by __________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None/>
                        <a:tabLst/>
                        <a:defRPr/>
                      </a:pPr>
                      <a:r>
                        <a:rPr lang="en-US" sz="2125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was happy that __________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None/>
                        <a:tabLst/>
                        <a:defRPr/>
                      </a:pPr>
                      <a:r>
                        <a:rPr lang="en-US" sz="2125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still need help with __________</a:t>
                      </a:r>
                    </a:p>
                  </a:txBody>
                  <a:tcPr marR="1463040"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507292" y="1774557"/>
            <a:ext cx="1313180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9.7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507292" y="2998693"/>
            <a:ext cx="131318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9.7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347864" y="3358733"/>
            <a:ext cx="4176464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507292" y="3718773"/>
            <a:ext cx="131318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9.7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347864" y="4006805"/>
            <a:ext cx="4176464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347864" y="2062589"/>
            <a:ext cx="4176464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925409" y="2348881"/>
            <a:ext cx="262215" cy="43204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925409" y="2348880"/>
            <a:ext cx="1414343" cy="43204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lowchart: Delay 26"/>
          <p:cNvSpPr/>
          <p:nvPr/>
        </p:nvSpPr>
        <p:spPr>
          <a:xfrm flipH="1">
            <a:off x="8532440" y="4438852"/>
            <a:ext cx="432048" cy="2302515"/>
          </a:xfrm>
          <a:prstGeom prst="flowChartDelay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Reflect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47320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637757" y="1988840"/>
            <a:ext cx="3200036" cy="456612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303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681" y="1988840"/>
            <a:ext cx="5236423" cy="4753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/>
              <a:tabLst>
                <a:tab pos="2743200" algn="l"/>
              </a:tabLst>
            </a:pPr>
            <a:r>
              <a:rPr lang="en-US" sz="2330" dirty="0">
                <a:latin typeface="Arial" panose="020B0604020202020204" pitchFamily="34" charset="0"/>
                <a:cs typeface="Arial" panose="020B0604020202020204" pitchFamily="34" charset="0"/>
              </a:rPr>
              <a:t>Solve the quadratic equation </a:t>
            </a:r>
            <a: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en-US" sz="233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33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3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33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330" b="1" dirty="0" smtClean="0">
                <a:latin typeface="Arial" panose="020B0604020202020204" pitchFamily="34" charset="0"/>
                <a:cs typeface="Arial" panose="020B0604020202020204" pitchFamily="34" charset="0"/>
              </a:rPr>
              <a:t>(3 </a:t>
            </a:r>
            <a:r>
              <a:rPr lang="en-US" sz="2330" b="1" dirty="0">
                <a:latin typeface="Arial" panose="020B0604020202020204" pitchFamily="34" charset="0"/>
                <a:cs typeface="Arial" panose="020B0604020202020204" pitchFamily="34" charset="0"/>
              </a:rPr>
              <a:t>marks)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  <a:tabLst>
                <a:tab pos="2743200" algn="l"/>
              </a:tabLst>
            </a:pPr>
            <a: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  <a:t>Factorise </a:t>
            </a:r>
            <a:r>
              <a:rPr lang="en-US" sz="233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33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3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330" dirty="0">
                <a:latin typeface="Arial" panose="020B0604020202020204" pitchFamily="34" charset="0"/>
                <a:cs typeface="Arial" panose="020B0604020202020204" pitchFamily="34" charset="0"/>
              </a:rPr>
              <a:t> - 3</a:t>
            </a:r>
            <a:r>
              <a:rPr lang="en-US" sz="233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  <a:t>– 2	</a:t>
            </a:r>
            <a:r>
              <a:rPr lang="en-US" sz="2330" b="1" dirty="0" smtClean="0">
                <a:latin typeface="Arial" panose="020B0604020202020204" pitchFamily="34" charset="0"/>
                <a:cs typeface="Arial" panose="020B0604020202020204" pitchFamily="34" charset="0"/>
              </a:rPr>
              <a:t>(2 </a:t>
            </a:r>
            <a:r>
              <a:rPr lang="en-US" sz="2330" b="1" dirty="0">
                <a:latin typeface="Arial" panose="020B0604020202020204" pitchFamily="34" charset="0"/>
                <a:cs typeface="Arial" panose="020B0604020202020204" pitchFamily="34" charset="0"/>
              </a:rPr>
              <a:t>marks)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  <a:tabLst>
                <a:tab pos="2743200" algn="l"/>
              </a:tabLst>
            </a:pPr>
            <a:r>
              <a:rPr lang="en-US" sz="233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Reasoning </a:t>
            </a:r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  <a:t>One </a:t>
            </a:r>
            <a:r>
              <a:rPr lang="en-US" sz="2330" dirty="0">
                <a:latin typeface="Arial" panose="020B0604020202020204" pitchFamily="34" charset="0"/>
                <a:cs typeface="Arial" panose="020B0604020202020204" pitchFamily="34" charset="0"/>
              </a:rPr>
              <a:t>side of a rectangular room is 2 m longer than the other </a:t>
            </a:r>
            <a: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  <a:t>side.</a:t>
            </a:r>
            <a:b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330" dirty="0">
                <a:latin typeface="Arial" panose="020B0604020202020204" pitchFamily="34" charset="0"/>
                <a:cs typeface="Arial" panose="020B0604020202020204" pitchFamily="34" charset="0"/>
              </a:rPr>
              <a:t>the area of the room as an expression in </a:t>
            </a:r>
            <a:r>
              <a:rPr lang="en-US" sz="233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0" dirty="0">
                <a:latin typeface="Arial" panose="020B0604020202020204" pitchFamily="34" charset="0"/>
                <a:cs typeface="Arial" panose="020B0604020202020204" pitchFamily="34" charset="0"/>
              </a:rPr>
              <a:t>(the length of the shorter side). (1 mark) </a:t>
            </a:r>
            <a:endParaRPr lang="en-US" sz="233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330" dirty="0">
                <a:latin typeface="Arial" panose="020B0604020202020204" pitchFamily="34" charset="0"/>
                <a:cs typeface="Arial" panose="020B0604020202020204" pitchFamily="34" charset="0"/>
              </a:rPr>
              <a:t>area of the room is 15m</a:t>
            </a:r>
            <a:r>
              <a:rPr lang="en-US" sz="233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330" dirty="0">
                <a:latin typeface="Arial" panose="020B0604020202020204" pitchFamily="34" charset="0"/>
                <a:cs typeface="Arial" panose="020B0604020202020204" pitchFamily="34" charset="0"/>
              </a:rPr>
              <a:t>. What is the </a:t>
            </a:r>
            <a: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  <a:t>value of </a:t>
            </a:r>
            <a:r>
              <a:rPr lang="en-US" sz="2330" dirty="0">
                <a:latin typeface="Arial" panose="020B0604020202020204" pitchFamily="34" charset="0"/>
                <a:cs typeface="Arial" panose="020B0604020202020204" pitchFamily="34" charset="0"/>
              </a:rPr>
              <a:t>x? </a:t>
            </a:r>
            <a: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2330" b="1" dirty="0" smtClean="0">
                <a:latin typeface="Arial" panose="020B0604020202020204" pitchFamily="34" charset="0"/>
                <a:cs typeface="Arial" panose="020B0604020202020204" pitchFamily="34" charset="0"/>
              </a:rPr>
              <a:t>(3 marks</a:t>
            </a:r>
            <a:r>
              <a:rPr lang="en-US" sz="233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9 – Unit Test</a:t>
            </a:r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561457"/>
              </p:ext>
            </p:extLst>
          </p:nvPr>
        </p:nvGraphicFramePr>
        <p:xfrm>
          <a:off x="251518" y="1228696"/>
          <a:ext cx="8568952" cy="70104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592290"/>
                <a:gridCol w="5976662"/>
              </a:tblGrid>
              <a:tr h="541512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Unit Test</a:t>
                      </a:r>
                      <a:endParaRPr lang="en-US" sz="32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 how you did on your Student Progression Chart.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832" y="1988840"/>
            <a:ext cx="548640" cy="53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3024376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4579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303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681" y="1124744"/>
            <a:ext cx="523642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4"/>
              <a:tabLst>
                <a:tab pos="2743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Solve the equation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– 2x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- 2 =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0. 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Give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your solutions to 3 significant figures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	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 marks)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4"/>
              <a:tabLst>
                <a:tab pos="2743200" algn="l"/>
              </a:tabLst>
            </a:pP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Problem-solving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picture frame is designed to take a 6cm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x 8cm picture. The 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border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exactly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same width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all round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its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area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32cm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wide is the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border? 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(3 marks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9 – Unit Test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824" y="1235726"/>
            <a:ext cx="548640" cy="5370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7338" t="23858" r="67325" b="46062"/>
          <a:stretch/>
        </p:blipFill>
        <p:spPr>
          <a:xfrm>
            <a:off x="3204078" y="3861048"/>
            <a:ext cx="2304026" cy="271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1375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303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681" y="1124744"/>
            <a:ext cx="5236423" cy="5327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6"/>
              <a:tabLst>
                <a:tab pos="2743200" algn="l"/>
              </a:tabLst>
            </a:pPr>
            <a:r>
              <a:rPr lang="en-US" sz="2430" dirty="0">
                <a:latin typeface="Arial" panose="020B0604020202020204" pitchFamily="34" charset="0"/>
                <a:cs typeface="Arial" panose="020B0604020202020204" pitchFamily="34" charset="0"/>
              </a:rPr>
              <a:t>Solve these simultaneous equations, </a:t>
            </a:r>
            <a:endParaRPr lang="en-US" sz="243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43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3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30" dirty="0" smtClean="0">
                <a:latin typeface="Arial" panose="020B0604020202020204" pitchFamily="34" charset="0"/>
                <a:cs typeface="Arial" panose="020B0604020202020204" pitchFamily="34" charset="0"/>
              </a:rPr>
              <a:t> - 2y </a:t>
            </a:r>
            <a:r>
              <a:rPr lang="en-US" sz="243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43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br>
              <a:rPr lang="en-US" sz="243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3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3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3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30" dirty="0">
                <a:latin typeface="Arial" panose="020B0604020202020204" pitchFamily="34" charset="0"/>
                <a:cs typeface="Arial" panose="020B0604020202020204" pitchFamily="34" charset="0"/>
              </a:rPr>
              <a:t>+ 2</a:t>
            </a:r>
            <a:r>
              <a:rPr lang="en-US" sz="243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30" dirty="0">
                <a:latin typeface="Arial" panose="020B0604020202020204" pitchFamily="34" charset="0"/>
                <a:cs typeface="Arial" panose="020B0604020202020204" pitchFamily="34" charset="0"/>
              </a:rPr>
              <a:t> -16 </a:t>
            </a:r>
            <a:r>
              <a:rPr lang="en-US" sz="243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43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30" b="1" dirty="0">
                <a:latin typeface="Arial" panose="020B0604020202020204" pitchFamily="34" charset="0"/>
                <a:cs typeface="Arial" panose="020B0604020202020204" pitchFamily="34" charset="0"/>
              </a:rPr>
              <a:t>3 marks)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43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3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3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30" dirty="0">
                <a:latin typeface="Arial" panose="020B0604020202020204" pitchFamily="34" charset="0"/>
                <a:cs typeface="Arial" panose="020B0604020202020204" pitchFamily="34" charset="0"/>
              </a:rPr>
              <a:t>+ 2</a:t>
            </a:r>
            <a:r>
              <a:rPr lang="en-US" sz="243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3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430" dirty="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br>
              <a:rPr lang="en-US" sz="243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3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3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3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30" dirty="0">
                <a:latin typeface="Arial" panose="020B0604020202020204" pitchFamily="34" charset="0"/>
                <a:cs typeface="Arial" panose="020B0604020202020204" pitchFamily="34" charset="0"/>
              </a:rPr>
              <a:t>+ 3</a:t>
            </a:r>
            <a:r>
              <a:rPr lang="en-US" sz="243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30" dirty="0">
                <a:latin typeface="Arial" panose="020B0604020202020204" pitchFamily="34" charset="0"/>
                <a:cs typeface="Arial" panose="020B0604020202020204" pitchFamily="34" charset="0"/>
              </a:rPr>
              <a:t> = 5 </a:t>
            </a:r>
            <a:r>
              <a:rPr lang="en-US" sz="243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43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30" b="1" dirty="0">
                <a:latin typeface="Arial" panose="020B0604020202020204" pitchFamily="34" charset="0"/>
                <a:cs typeface="Arial" panose="020B0604020202020204" pitchFamily="34" charset="0"/>
              </a:rPr>
              <a:t>4 marks)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6"/>
              <a:tabLst>
                <a:tab pos="2743200" algn="l"/>
              </a:tabLst>
            </a:pPr>
            <a:r>
              <a:rPr lang="en-US" sz="243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Problem-solving </a:t>
            </a:r>
            <a:r>
              <a:rPr lang="en-US" sz="2430" dirty="0">
                <a:latin typeface="Arial" panose="020B0604020202020204" pitchFamily="34" charset="0"/>
                <a:cs typeface="Arial" panose="020B0604020202020204" pitchFamily="34" charset="0"/>
              </a:rPr>
              <a:t>Jay buys 2 apples and 3 pears in a supermarket and pays £</a:t>
            </a:r>
            <a:r>
              <a:rPr lang="en-US" sz="2430" dirty="0" smtClean="0">
                <a:latin typeface="Arial" panose="020B0604020202020204" pitchFamily="34" charset="0"/>
                <a:cs typeface="Arial" panose="020B0604020202020204" pitchFamily="34" charset="0"/>
              </a:rPr>
              <a:t>1.90.</a:t>
            </a:r>
            <a:br>
              <a:rPr lang="en-US" sz="243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30" dirty="0" smtClean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430" dirty="0">
                <a:latin typeface="Arial" panose="020B0604020202020204" pitchFamily="34" charset="0"/>
                <a:cs typeface="Arial" panose="020B0604020202020204" pitchFamily="34" charset="0"/>
              </a:rPr>
              <a:t>later returns and buys 4 pears and 5 apples and pays £</a:t>
            </a:r>
            <a:r>
              <a:rPr lang="en-US" sz="2430" dirty="0" smtClean="0">
                <a:latin typeface="Arial" panose="020B0604020202020204" pitchFamily="34" charset="0"/>
                <a:cs typeface="Arial" panose="020B0604020202020204" pitchFamily="34" charset="0"/>
              </a:rPr>
              <a:t>3.35.</a:t>
            </a:r>
            <a:br>
              <a:rPr lang="en-US" sz="243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3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430" dirty="0">
                <a:latin typeface="Arial" panose="020B0604020202020204" pitchFamily="34" charset="0"/>
                <a:cs typeface="Arial" panose="020B0604020202020204" pitchFamily="34" charset="0"/>
              </a:rPr>
              <a:t>is the cost of one apple? What is the cost of one pear? </a:t>
            </a:r>
            <a:r>
              <a:rPr lang="en-US" sz="243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3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3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43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30" b="1" dirty="0">
                <a:latin typeface="Arial" panose="020B0604020202020204" pitchFamily="34" charset="0"/>
                <a:cs typeface="Arial" panose="020B0604020202020204" pitchFamily="34" charset="0"/>
              </a:rPr>
              <a:t>5 marks)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9 – Unit Test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8914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303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681" y="1124744"/>
            <a:ext cx="5236423" cy="4635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Clr>
                <a:srgbClr val="C00000"/>
              </a:buClr>
              <a:buFont typeface="+mj-lt"/>
              <a:buAutoNum type="arabicPeriod" startAt="8"/>
              <a:tabLst>
                <a:tab pos="2743200" algn="l"/>
              </a:tabLst>
            </a:pPr>
            <a:r>
              <a:rPr lang="en-US" sz="2460" dirty="0" smtClean="0">
                <a:latin typeface="Arial" panose="020B0604020202020204" pitchFamily="34" charset="0"/>
                <a:cs typeface="Arial" panose="020B0604020202020204" pitchFamily="34" charset="0"/>
              </a:rPr>
              <a:t>Solve </a:t>
            </a:r>
            <a:r>
              <a:rPr lang="en-US" sz="2460" dirty="0">
                <a:latin typeface="Arial" panose="020B0604020202020204" pitchFamily="34" charset="0"/>
                <a:cs typeface="Arial" panose="020B0604020202020204" pitchFamily="34" charset="0"/>
              </a:rPr>
              <a:t>the inequalities</a:t>
            </a:r>
          </a:p>
          <a:p>
            <a:pPr marL="857250" lvl="2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46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6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6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60" dirty="0">
                <a:latin typeface="Arial" panose="020B0604020202020204" pitchFamily="34" charset="0"/>
                <a:cs typeface="Arial" panose="020B0604020202020204" pitchFamily="34" charset="0"/>
              </a:rPr>
              <a:t>+ 6 &lt; </a:t>
            </a:r>
            <a:r>
              <a:rPr lang="en-US" sz="2460" dirty="0" smtClean="0">
                <a:latin typeface="Arial" panose="020B0604020202020204" pitchFamily="34" charset="0"/>
                <a:cs typeface="Arial" panose="020B0604020202020204" pitchFamily="34" charset="0"/>
              </a:rPr>
              <a:t>4y </a:t>
            </a:r>
            <a:r>
              <a:rPr lang="en-US" sz="2460" dirty="0">
                <a:latin typeface="Arial" panose="020B0604020202020204" pitchFamily="34" charset="0"/>
                <a:cs typeface="Arial" panose="020B0604020202020204" pitchFamily="34" charset="0"/>
              </a:rPr>
              <a:t>+ 8 </a:t>
            </a:r>
            <a:r>
              <a:rPr lang="en-US" sz="246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6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60" b="1" dirty="0">
                <a:latin typeface="Arial" panose="020B0604020202020204" pitchFamily="34" charset="0"/>
                <a:cs typeface="Arial" panose="020B0604020202020204" pitchFamily="34" charset="0"/>
              </a:rPr>
              <a:t>3 marks)</a:t>
            </a:r>
          </a:p>
          <a:p>
            <a:pPr marL="857250" lvl="2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46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60" dirty="0">
                <a:latin typeface="Arial" panose="020B0604020202020204" pitchFamily="34" charset="0"/>
                <a:cs typeface="Arial" panose="020B0604020202020204" pitchFamily="34" charset="0"/>
              </a:rPr>
              <a:t>3 &lt; 2(</a:t>
            </a:r>
            <a:r>
              <a:rPr lang="en-US" sz="246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60" dirty="0">
                <a:latin typeface="Arial" panose="020B0604020202020204" pitchFamily="34" charset="0"/>
                <a:cs typeface="Arial" panose="020B0604020202020204" pitchFamily="34" charset="0"/>
              </a:rPr>
              <a:t> - 4) ≤</a:t>
            </a:r>
            <a:r>
              <a:rPr lang="en-US" sz="246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60" dirty="0">
                <a:latin typeface="Arial" panose="020B0604020202020204" pitchFamily="34" charset="0"/>
                <a:cs typeface="Arial" panose="020B0604020202020204" pitchFamily="34" charset="0"/>
              </a:rPr>
              <a:t>6 - </a:t>
            </a:r>
            <a:r>
              <a:rPr lang="en-US" sz="246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60" dirty="0" smtClean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246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60" b="1" dirty="0">
                <a:latin typeface="Arial" panose="020B0604020202020204" pitchFamily="34" charset="0"/>
                <a:cs typeface="Arial" panose="020B0604020202020204" pitchFamily="34" charset="0"/>
              </a:rPr>
              <a:t>3 marks</a:t>
            </a:r>
            <a:r>
              <a:rPr lang="en-US" sz="246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71500" indent="-571500">
              <a:buClr>
                <a:srgbClr val="C00000"/>
              </a:buClr>
              <a:buFont typeface="+mj-lt"/>
              <a:buAutoNum type="arabicPeriod" startAt="8"/>
              <a:tabLst>
                <a:tab pos="2743200" algn="l"/>
              </a:tabLst>
            </a:pPr>
            <a:r>
              <a:rPr lang="en-US" sz="2460" dirty="0">
                <a:latin typeface="Arial" panose="020B0604020202020204" pitchFamily="34" charset="0"/>
                <a:cs typeface="Arial" panose="020B0604020202020204" pitchFamily="34" charset="0"/>
              </a:rPr>
              <a:t>Find the integer </a:t>
            </a:r>
            <a:r>
              <a:rPr lang="en-US" sz="246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60" dirty="0">
                <a:latin typeface="Arial" panose="020B0604020202020204" pitchFamily="34" charset="0"/>
                <a:cs typeface="Arial" panose="020B0604020202020204" pitchFamily="34" charset="0"/>
              </a:rPr>
              <a:t> that satisfies both the inequalities </a:t>
            </a:r>
            <a:r>
              <a:rPr lang="en-US" sz="246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60" dirty="0">
                <a:latin typeface="Arial" panose="020B0604020202020204" pitchFamily="34" charset="0"/>
                <a:cs typeface="Arial" panose="020B0604020202020204" pitchFamily="34" charset="0"/>
              </a:rPr>
              <a:t> + 4 &gt; </a:t>
            </a:r>
            <a:r>
              <a:rPr lang="en-US" sz="246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br>
              <a:rPr lang="en-US" sz="246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6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6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6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60" dirty="0">
                <a:latin typeface="Arial" panose="020B0604020202020204" pitchFamily="34" charset="0"/>
                <a:cs typeface="Arial" panose="020B0604020202020204" pitchFamily="34" charset="0"/>
              </a:rPr>
              <a:t> - 4 &lt; 5 </a:t>
            </a:r>
            <a:r>
              <a:rPr lang="en-US" sz="246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46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60" b="1" dirty="0">
                <a:latin typeface="Arial" panose="020B0604020202020204" pitchFamily="34" charset="0"/>
                <a:cs typeface="Arial" panose="020B0604020202020204" pitchFamily="34" charset="0"/>
              </a:rPr>
              <a:t>3 marks)</a:t>
            </a:r>
          </a:p>
          <a:p>
            <a:pPr marL="571500" indent="-571500">
              <a:buClr>
                <a:srgbClr val="C00000"/>
              </a:buClr>
              <a:buFont typeface="+mj-lt"/>
              <a:buAutoNum type="arabicPeriod" startAt="11"/>
              <a:tabLst>
                <a:tab pos="2743200" algn="l"/>
              </a:tabLst>
            </a:pPr>
            <a:r>
              <a:rPr lang="en-US" sz="246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60" dirty="0">
                <a:latin typeface="Arial" panose="020B0604020202020204" pitchFamily="34" charset="0"/>
                <a:cs typeface="Arial" panose="020B0604020202020204" pitchFamily="34" charset="0"/>
              </a:rPr>
              <a:t>curve with equation </a:t>
            </a:r>
            <a:r>
              <a:rPr lang="en-US" sz="246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6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6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6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6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46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6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60" dirty="0" smtClean="0"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  <a:r>
              <a:rPr lang="en-US" sz="246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460" dirty="0" smtClean="0">
                <a:latin typeface="Arial" panose="020B0604020202020204" pitchFamily="34" charset="0"/>
                <a:cs typeface="Arial" panose="020B0604020202020204" pitchFamily="34" charset="0"/>
              </a:rPr>
              <a:t>- 2 </a:t>
            </a:r>
            <a:r>
              <a:rPr lang="en-US" sz="2460" dirty="0">
                <a:latin typeface="Arial" panose="020B0604020202020204" pitchFamily="34" charset="0"/>
                <a:cs typeface="Arial" panose="020B0604020202020204" pitchFamily="34" charset="0"/>
              </a:rPr>
              <a:t>crosses a straight line with </a:t>
            </a:r>
            <a:r>
              <a:rPr lang="en-US" sz="2460" dirty="0" smtClean="0">
                <a:latin typeface="Arial" panose="020B0604020202020204" pitchFamily="34" charset="0"/>
                <a:cs typeface="Arial" panose="020B0604020202020204" pitchFamily="34" charset="0"/>
              </a:rPr>
              <a:t>equation </a:t>
            </a:r>
            <a:r>
              <a:rPr lang="en-US" sz="246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6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60" dirty="0">
                <a:latin typeface="Arial" panose="020B0604020202020204" pitchFamily="34" charset="0"/>
                <a:cs typeface="Arial" panose="020B0604020202020204" pitchFamily="34" charset="0"/>
              </a:rPr>
              <a:t>= 3</a:t>
            </a:r>
            <a:r>
              <a:rPr lang="en-US" sz="246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60" dirty="0">
                <a:latin typeface="Arial" panose="020B0604020202020204" pitchFamily="34" charset="0"/>
                <a:cs typeface="Arial" panose="020B0604020202020204" pitchFamily="34" charset="0"/>
              </a:rPr>
              <a:t> - 2 in two places. Find the coordinates of the points where they intersect. </a:t>
            </a:r>
            <a:r>
              <a:rPr lang="en-US" sz="246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46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60" b="1" dirty="0">
                <a:latin typeface="Arial" panose="020B0604020202020204" pitchFamily="34" charset="0"/>
                <a:cs typeface="Arial" panose="020B0604020202020204" pitchFamily="34" charset="0"/>
              </a:rPr>
              <a:t>4 marks)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9 – Unit Test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2348880"/>
            <a:ext cx="548640" cy="548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342900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6228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304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681" y="1196752"/>
            <a:ext cx="5236423" cy="5435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Clr>
                <a:srgbClr val="C00000"/>
              </a:buClr>
              <a:buFont typeface="+mj-lt"/>
              <a:buAutoNum type="arabicPeriod" startAt="10"/>
              <a:tabLst>
                <a:tab pos="2743200" algn="l"/>
              </a:tabLst>
            </a:pPr>
            <a:r>
              <a:rPr lang="en-US" sz="256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Reasoning</a:t>
            </a:r>
            <a:r>
              <a:rPr lang="en-US" sz="256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60" dirty="0">
                <a:latin typeface="Arial" panose="020B0604020202020204" pitchFamily="34" charset="0"/>
                <a:cs typeface="Arial" panose="020B0604020202020204" pitchFamily="34" charset="0"/>
              </a:rPr>
              <a:t>This trapezium has area </a:t>
            </a:r>
            <a:r>
              <a:rPr lang="en-US" sz="2560" dirty="0" smtClean="0">
                <a:latin typeface="Arial" panose="020B0604020202020204" pitchFamily="34" charset="0"/>
                <a:cs typeface="Arial" panose="020B0604020202020204" pitchFamily="34" charset="0"/>
              </a:rPr>
              <a:t>3m</a:t>
            </a:r>
            <a:r>
              <a:rPr lang="en-US" sz="256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56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56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6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56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6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56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6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56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6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56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6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56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6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56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60" dirty="0">
                <a:latin typeface="Arial" panose="020B0604020202020204" pitchFamily="34" charset="0"/>
                <a:cs typeface="Arial" panose="020B0604020202020204" pitchFamily="34" charset="0"/>
              </a:rPr>
              <a:t>The area of a trapezium is given by the formula </a:t>
            </a:r>
            <a:r>
              <a:rPr lang="en-US" sz="256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56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60" i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56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6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560" dirty="0" smtClean="0">
                <a:latin typeface="Arial" panose="020B0604020202020204" pitchFamily="34" charset="0"/>
                <a:cs typeface="Arial" panose="020B0604020202020204" pitchFamily="34" charset="0"/>
              </a:rPr>
              <a:t>½(</a:t>
            </a:r>
            <a:r>
              <a:rPr lang="en-US" sz="2560" i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560" i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56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56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560" i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56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56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6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560" dirty="0">
                <a:latin typeface="Arial" panose="020B0604020202020204" pitchFamily="34" charset="0"/>
                <a:cs typeface="Arial" panose="020B0604020202020204" pitchFamily="34" charset="0"/>
              </a:rPr>
              <a:t>the value of </a:t>
            </a:r>
            <a:r>
              <a:rPr lang="en-US" sz="256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6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56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56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560" b="1" dirty="0">
                <a:latin typeface="Arial" panose="020B0604020202020204" pitchFamily="34" charset="0"/>
                <a:cs typeface="Arial" panose="020B0604020202020204" pitchFamily="34" charset="0"/>
              </a:rPr>
              <a:t>4 marks)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9 – Unit Test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9387" t="33410" r="59207" b="50417"/>
          <a:stretch/>
        </p:blipFill>
        <p:spPr>
          <a:xfrm>
            <a:off x="251520" y="2134883"/>
            <a:ext cx="5222156" cy="266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1766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304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9279" y="1196752"/>
            <a:ext cx="856524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Clr>
                <a:srgbClr val="C00000"/>
              </a:buClr>
              <a:buFont typeface="+mj-lt"/>
              <a:buAutoNum type="arabicPeriod" startAt="10"/>
              <a:tabLst>
                <a:tab pos="2743200" algn="l"/>
              </a:tabLs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Sample student answer</a:t>
            </a:r>
          </a:p>
          <a:p>
            <a:pPr marL="971550" lvl="1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Why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is it a good idea to label each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equation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with a number?</a:t>
            </a:r>
          </a:p>
          <a:p>
            <a:pPr marL="971550" lvl="1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could be the problem with the algebra letters that the student has chosen (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)? </a:t>
            </a:r>
          </a:p>
          <a:p>
            <a:pPr marL="971550" lvl="1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Why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will the student only get 4 out of the 5 marks?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9 – Unit Test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73065" y="3021052"/>
            <a:ext cx="8475399" cy="3504291"/>
            <a:chOff x="3483872" y="1089030"/>
            <a:chExt cx="5264592" cy="3504291"/>
          </a:xfrm>
        </p:grpSpPr>
        <p:sp>
          <p:nvSpPr>
            <p:cNvPr id="10" name="Round Diagonal Corner Rectangle 9"/>
            <p:cNvSpPr/>
            <p:nvPr/>
          </p:nvSpPr>
          <p:spPr>
            <a:xfrm>
              <a:off x="3491880" y="1089030"/>
              <a:ext cx="5256584" cy="3504291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 Diagonal Corner Rectangle 10"/>
            <p:cNvSpPr/>
            <p:nvPr/>
          </p:nvSpPr>
          <p:spPr>
            <a:xfrm>
              <a:off x="3483872" y="1089031"/>
              <a:ext cx="5256584" cy="47211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 – Exam-Style Questions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563889" y="1666250"/>
              <a:ext cx="5095139" cy="29238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7943850" algn="r"/>
                </a:tabLst>
              </a:pPr>
              <a:r>
                <a:rPr lang="en-US" sz="2300" dirty="0"/>
                <a:t>Paper clips are sold in small boxes and in </a:t>
              </a:r>
              <a:r>
                <a:rPr lang="en-US" sz="2300" dirty="0" smtClean="0"/>
                <a:t>large </a:t>
              </a:r>
              <a:r>
                <a:rPr lang="en-US" sz="2300" dirty="0"/>
                <a:t>boxes.</a:t>
              </a:r>
            </a:p>
            <a:p>
              <a:pPr>
                <a:spcAft>
                  <a:spcPts val="0"/>
                </a:spcAft>
                <a:tabLst>
                  <a:tab pos="7943850" algn="r"/>
                </a:tabLst>
              </a:pPr>
              <a:r>
                <a:rPr lang="en-US" sz="2300" dirty="0"/>
                <a:t>There is a total of 1113 paper clips in 4 small boxes and 5 large boxes.</a:t>
              </a:r>
            </a:p>
            <a:p>
              <a:pPr>
                <a:spcAft>
                  <a:spcPts val="0"/>
                </a:spcAft>
                <a:tabLst>
                  <a:tab pos="7943850" algn="r"/>
                </a:tabLst>
              </a:pPr>
              <a:r>
                <a:rPr lang="en-US" sz="2300" dirty="0"/>
                <a:t>There is a total of 530 paper clips in 3 small boxes and</a:t>
              </a:r>
            </a:p>
            <a:p>
              <a:pPr>
                <a:spcAft>
                  <a:spcPts val="0"/>
                </a:spcAft>
                <a:tabLst>
                  <a:tab pos="7943850" algn="r"/>
                </a:tabLst>
              </a:pPr>
              <a:r>
                <a:rPr lang="en-US" sz="2300" dirty="0"/>
                <a:t>2 large boxes.</a:t>
              </a:r>
            </a:p>
            <a:p>
              <a:pPr>
                <a:spcAft>
                  <a:spcPts val="0"/>
                </a:spcAft>
                <a:tabLst>
                  <a:tab pos="7943850" algn="r"/>
                </a:tabLst>
              </a:pPr>
              <a:r>
                <a:rPr lang="en-US" sz="2300" dirty="0"/>
                <a:t>Work out the number of paper clips in each small box</a:t>
              </a:r>
            </a:p>
            <a:p>
              <a:pPr algn="r">
                <a:spcAft>
                  <a:spcPts val="0"/>
                </a:spcAft>
                <a:tabLst>
                  <a:tab pos="7943850" algn="r"/>
                </a:tabLst>
              </a:pPr>
              <a:r>
                <a:rPr lang="en-US" sz="2300" dirty="0"/>
                <a:t>and in each large box. </a:t>
              </a:r>
              <a:r>
                <a:rPr lang="en-US" sz="2300" dirty="0" smtClean="0"/>
                <a:t>	</a:t>
              </a:r>
              <a:r>
                <a:rPr lang="en-US" sz="2300" b="1" i="1" dirty="0" smtClean="0"/>
                <a:t>(</a:t>
              </a:r>
              <a:r>
                <a:rPr lang="en-US" sz="2300" b="1" i="1" dirty="0"/>
                <a:t>5 marks)</a:t>
              </a:r>
            </a:p>
            <a:p>
              <a:pPr algn="r">
                <a:spcAft>
                  <a:spcPts val="0"/>
                </a:spcAft>
                <a:tabLst>
                  <a:tab pos="7943850" algn="r"/>
                </a:tabLst>
              </a:pPr>
              <a:r>
                <a:rPr lang="en-US" sz="2300" i="1" dirty="0"/>
                <a:t>June 2014, Q17, 5MB3H/01</a:t>
              </a:r>
              <a:endParaRPr lang="en-US" sz="2300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56315023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900" dirty="0"/>
              <a:t>9.1 – Solving Quadratic Equations 1</a:t>
            </a:r>
            <a:endParaRPr lang="en-GB" sz="39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281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4"/>
              <a:tabLst>
                <a:tab pos="1079500" algn="l"/>
                <a:tab pos="2743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Find the solutions to these quadratic equations.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64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b. 2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+ 3 = 101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3"/>
              <a:tabLst>
                <a:tab pos="10795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- 175 =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Font typeface="+mj-lt"/>
              <a:buAutoNum type="arabicPeriod" startAt="4"/>
              <a:tabLst>
                <a:tab pos="1079500" algn="l"/>
                <a:tab pos="2743200" algn="l"/>
              </a:tabLst>
            </a:pP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Solve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pt-B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t-BR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- 10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+ 24 = 0 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t-BR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pt-B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- 30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pt-B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pt-BR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+ 2 =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pt-BR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- 3</a:t>
            </a:r>
            <a:r>
              <a:rPr lang="pt-B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-10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= 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251520" y="2804735"/>
            <a:ext cx="5204539" cy="1200329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Rearrange to make </a:t>
            </a:r>
            <a:r>
              <a:rPr lang="en-US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subject. Square root both sides to find two possible values of </a:t>
            </a:r>
            <a:r>
              <a:rPr lang="en-US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251520" y="6093296"/>
            <a:ext cx="5204539" cy="461665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Q5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Factorise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4176504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0749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304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9279" y="1196752"/>
            <a:ext cx="5278825" cy="500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tabLst>
                <a:tab pos="2743200" algn="l"/>
              </a:tabLst>
            </a:pPr>
            <a:r>
              <a:rPr lang="en-US" sz="2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answer</a:t>
            </a:r>
          </a:p>
          <a:p>
            <a:pPr marL="457200" indent="-457200">
              <a:spcAft>
                <a:spcPts val="0"/>
              </a:spcAft>
              <a:buAutoNum type="circleNumDbPlain"/>
              <a:tabLst>
                <a:tab pos="1943100" algn="ctr"/>
                <a:tab pos="4972050" algn="r"/>
              </a:tabLst>
            </a:pP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4s 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 = 1115</a:t>
            </a:r>
          </a:p>
          <a:p>
            <a:pPr>
              <a:spcAft>
                <a:spcPts val="0"/>
              </a:spcAft>
              <a:tabLst>
                <a:tab pos="4972050" algn="r"/>
              </a:tabLst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900" dirty="0" smtClean="0"/>
              <a:t>①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900" dirty="0" smtClean="0"/>
              <a:t>x </a:t>
            </a:r>
            <a:r>
              <a:rPr lang="en-US" sz="2900" dirty="0"/>
              <a:t>3: 12</a:t>
            </a:r>
            <a:r>
              <a:rPr lang="en-US" sz="2900" i="1" dirty="0"/>
              <a:t>s </a:t>
            </a:r>
            <a:r>
              <a:rPr lang="en-US" sz="2900" dirty="0"/>
              <a:t>+ 15</a:t>
            </a:r>
            <a:r>
              <a:rPr lang="en-US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900" dirty="0"/>
              <a:t> = 334 ③ </a:t>
            </a:r>
          </a:p>
          <a:p>
            <a:pPr>
              <a:spcAft>
                <a:spcPts val="0"/>
              </a:spcAft>
              <a:tabLst>
                <a:tab pos="1943100" algn="ctr"/>
                <a:tab pos="4972050" algn="r"/>
              </a:tabLst>
            </a:pPr>
            <a:r>
              <a:rPr lang="en-US" sz="2900" dirty="0" smtClean="0"/>
              <a:t>②  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3s +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= 530</a:t>
            </a:r>
            <a:b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900" dirty="0"/>
              <a:t> </a:t>
            </a:r>
            <a:r>
              <a:rPr lang="en-US" sz="2900" dirty="0" smtClean="0"/>
              <a:t>     ②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4: 12s + 8l  = 2120 ④</a:t>
            </a:r>
          </a:p>
          <a:p>
            <a:pPr>
              <a:spcAft>
                <a:spcPts val="0"/>
              </a:spcAft>
              <a:tabLst>
                <a:tab pos="1943100" algn="ctr"/>
                <a:tab pos="4972050" algn="r"/>
              </a:tabLst>
            </a:pPr>
            <a:r>
              <a:rPr lang="en-US" sz="2900" dirty="0" smtClean="0"/>
              <a:t>③ - ④: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= 1225 </a:t>
            </a:r>
          </a:p>
          <a:p>
            <a:pPr>
              <a:spcAft>
                <a:spcPts val="0"/>
              </a:spcAft>
              <a:tabLst>
                <a:tab pos="1943100" algn="ctr"/>
                <a:tab pos="4972050" algn="r"/>
              </a:tabLst>
            </a:pP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1225 + 7 = 175 </a:t>
            </a:r>
          </a:p>
          <a:p>
            <a:pPr>
              <a:spcAft>
                <a:spcPts val="0"/>
              </a:spcAft>
              <a:tabLst>
                <a:tab pos="1943100" algn="ctr"/>
                <a:tab pos="4972050" algn="r"/>
              </a:tabLst>
            </a:pP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Put into </a:t>
            </a:r>
            <a:r>
              <a:rPr lang="en-US" sz="2900" dirty="0" smtClean="0"/>
              <a:t>②:</a:t>
            </a:r>
          </a:p>
          <a:p>
            <a:pPr>
              <a:spcAft>
                <a:spcPts val="0"/>
              </a:spcAft>
              <a:tabLst>
                <a:tab pos="1943100" algn="ctr"/>
                <a:tab pos="4972050" algn="r"/>
              </a:tabLst>
            </a:pP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 + 350 = 530 </a:t>
            </a:r>
          </a:p>
          <a:p>
            <a:pPr>
              <a:spcAft>
                <a:spcPts val="0"/>
              </a:spcAft>
              <a:tabLst>
                <a:tab pos="1943100" algn="ctr"/>
                <a:tab pos="4972050" algn="r"/>
              </a:tabLst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3</a:t>
            </a:r>
            <a:r>
              <a:rPr lang="en-US" sz="2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 = 180 </a:t>
            </a:r>
          </a:p>
          <a:p>
            <a:pPr>
              <a:spcAft>
                <a:spcPts val="0"/>
              </a:spcAft>
              <a:tabLst>
                <a:tab pos="1943100" algn="ctr"/>
                <a:tab pos="4972050" algn="r"/>
              </a:tabLst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2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= 60</a:t>
            </a:r>
            <a:endParaRPr lang="en-US" sz="2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9 – Unit Test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94088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900" dirty="0"/>
              <a:t>9.1 – Solving Quadratic Equations 1</a:t>
            </a:r>
            <a:endParaRPr lang="en-GB" sz="39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281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6"/>
              <a:tabLst>
                <a:tab pos="1079500" algn="l"/>
                <a:tab pos="2743200" algn="l"/>
              </a:tabLst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Find the roots of these functions.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- 16 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3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6"/>
              <a:tabLst>
                <a:tab pos="914400" algn="l"/>
                <a:tab pos="2743200" algn="l"/>
              </a:tabLst>
            </a:pPr>
            <a:r>
              <a:rPr lang="en-US" sz="2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	Use this graph to solve the 	equation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+ 7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- 6 = 0 </a:t>
            </a:r>
            <a:endParaRPr lang="en-US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2"/>
              <a:tabLst>
                <a:tab pos="1079500" algn="l"/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Factorise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- 6 = 0 to show that you get the same solution.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46850" t="34769" r="20863" b="5692"/>
          <a:stretch/>
        </p:blipFill>
        <p:spPr>
          <a:xfrm>
            <a:off x="1559734" y="3375283"/>
            <a:ext cx="3072205" cy="322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6386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900" dirty="0"/>
              <a:t>9.1 – Solving Quadratic Equations 1</a:t>
            </a:r>
            <a:endParaRPr lang="en-GB" sz="39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282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4" cy="5641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8"/>
              <a:tabLst>
                <a:tab pos="1079500" algn="l"/>
                <a:tab pos="2743200" algn="l"/>
              </a:tabLst>
            </a:pPr>
            <a:r>
              <a:rPr lang="en-US" sz="2576" dirty="0" smtClean="0">
                <a:latin typeface="Arial" panose="020B0604020202020204" pitchFamily="34" charset="0"/>
                <a:cs typeface="Arial" panose="020B0604020202020204" pitchFamily="34" charset="0"/>
              </a:rPr>
              <a:t>Solve: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576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76" dirty="0" smtClean="0">
                <a:latin typeface="Arial" panose="020B0604020202020204" pitchFamily="34" charset="0"/>
                <a:cs typeface="Arial" panose="020B0604020202020204" pitchFamily="34" charset="0"/>
              </a:rPr>
              <a:t>2 + 7x = -6	b. </a:t>
            </a:r>
            <a:r>
              <a:rPr lang="en-US" sz="2576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76" dirty="0" smtClean="0">
                <a:latin typeface="Arial" panose="020B0604020202020204" pitchFamily="34" charset="0"/>
                <a:cs typeface="Arial" panose="020B0604020202020204" pitchFamily="34" charset="0"/>
              </a:rPr>
              <a:t>2 + </a:t>
            </a:r>
            <a:r>
              <a:rPr lang="en-US" sz="2576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76" dirty="0" smtClean="0">
                <a:latin typeface="Arial" panose="020B0604020202020204" pitchFamily="34" charset="0"/>
                <a:cs typeface="Arial" panose="020B0604020202020204" pitchFamily="34" charset="0"/>
              </a:rPr>
              <a:t> = 12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3"/>
              <a:tabLst>
                <a:tab pos="1079500" algn="l"/>
                <a:tab pos="2743200" algn="l"/>
              </a:tabLst>
            </a:pPr>
            <a:r>
              <a:rPr lang="en-US" sz="2576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76" dirty="0" smtClean="0">
                <a:latin typeface="Arial" panose="020B0604020202020204" pitchFamily="34" charset="0"/>
                <a:cs typeface="Arial" panose="020B0604020202020204" pitchFamily="34" charset="0"/>
              </a:rPr>
              <a:t>2 + 8 = 6</a:t>
            </a:r>
            <a:r>
              <a:rPr lang="en-US" sz="2576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76" dirty="0" smtClean="0">
                <a:latin typeface="Arial" panose="020B0604020202020204" pitchFamily="34" charset="0"/>
                <a:cs typeface="Arial" panose="020B0604020202020204" pitchFamily="34" charset="0"/>
              </a:rPr>
              <a:t>	d. </a:t>
            </a:r>
            <a:r>
              <a:rPr lang="en-US" sz="2576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76" dirty="0" smtClean="0">
                <a:latin typeface="Arial" panose="020B0604020202020204" pitchFamily="34" charset="0"/>
                <a:cs typeface="Arial" panose="020B0604020202020204" pitchFamily="34" charset="0"/>
              </a:rPr>
              <a:t>2 = 7</a:t>
            </a:r>
            <a:r>
              <a:rPr lang="en-US" sz="2576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8"/>
              <a:tabLst>
                <a:tab pos="1079500" algn="l"/>
                <a:tab pos="2743200" algn="l"/>
              </a:tabLst>
            </a:pPr>
            <a:r>
              <a:rPr lang="en-US" sz="2576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Problem-solving</a:t>
            </a:r>
            <a:r>
              <a:rPr lang="en-US" sz="2576" dirty="0" smtClean="0">
                <a:latin typeface="Arial" panose="020B0604020202020204" pitchFamily="34" charset="0"/>
                <a:cs typeface="Arial" panose="020B0604020202020204" pitchFamily="34" charset="0"/>
              </a:rPr>
              <a:t> – Write any function that will give the roots </a:t>
            </a:r>
            <a:r>
              <a:rPr lang="en-US" sz="2576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76" dirty="0" smtClean="0">
                <a:latin typeface="Arial" panose="020B0604020202020204" pitchFamily="34" charset="0"/>
                <a:cs typeface="Arial" panose="020B0604020202020204" pitchFamily="34" charset="0"/>
              </a:rPr>
              <a:t> = 4 and </a:t>
            </a:r>
            <a:r>
              <a:rPr lang="en-US" sz="2576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76" dirty="0" smtClean="0">
                <a:latin typeface="Arial" panose="020B0604020202020204" pitchFamily="34" charset="0"/>
                <a:cs typeface="Arial" panose="020B0604020202020204" pitchFamily="34" charset="0"/>
              </a:rPr>
              <a:t> = -6.</a:t>
            </a:r>
            <a:br>
              <a:rPr lang="en-US" sz="2576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76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576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  <a:tabLst>
                <a:tab pos="1079500" algn="l"/>
                <a:tab pos="2743200" algn="l"/>
              </a:tabLst>
            </a:pPr>
            <a:r>
              <a:rPr lang="en-US" sz="2576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  <a:r>
              <a:rPr lang="en-US" sz="2576" dirty="0" smtClean="0">
                <a:latin typeface="Arial" panose="020B0604020202020204" pitchFamily="34" charset="0"/>
                <a:cs typeface="Arial" panose="020B0604020202020204" pitchFamily="34" charset="0"/>
              </a:rPr>
              <a:t> – Compare your functions with other people’s. </a:t>
            </a:r>
          </a:p>
          <a:p>
            <a:pPr>
              <a:buClr>
                <a:srgbClr val="C00000"/>
              </a:buClr>
              <a:tabLst>
                <a:tab pos="1079500" algn="l"/>
                <a:tab pos="2743200" algn="l"/>
              </a:tabLst>
            </a:pPr>
            <a:r>
              <a:rPr lang="en-US" sz="2576" dirty="0" smtClean="0">
                <a:latin typeface="Arial" panose="020B0604020202020204" pitchFamily="34" charset="0"/>
                <a:cs typeface="Arial" panose="020B0604020202020204" pitchFamily="34" charset="0"/>
              </a:rPr>
              <a:t>What other functions are possible?</a:t>
            </a:r>
          </a:p>
          <a:p>
            <a:pPr>
              <a:buClr>
                <a:srgbClr val="C00000"/>
              </a:buClr>
              <a:tabLst>
                <a:tab pos="1079500" algn="l"/>
                <a:tab pos="2743200" algn="l"/>
              </a:tabLst>
            </a:pPr>
            <a:r>
              <a:rPr lang="en-US" sz="2576" dirty="0" smtClean="0">
                <a:latin typeface="Arial" panose="020B0604020202020204" pitchFamily="34" charset="0"/>
                <a:cs typeface="Arial" panose="020B0604020202020204" pitchFamily="34" charset="0"/>
              </a:rPr>
              <a:t>What do you notice about them all?</a:t>
            </a:r>
            <a:endParaRPr lang="en-US" sz="257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flipH="1">
            <a:off x="251520" y="3717032"/>
            <a:ext cx="5204539" cy="861774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>
              <a:lnSpc>
                <a:spcPts val="3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Q8a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Rearrange into the form </a:t>
            </a:r>
            <a:r>
              <a:rPr lang="en-US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</a:t>
            </a:r>
            <a:r>
              <a:rPr lang="en-US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46883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900" dirty="0" smtClean="0"/>
              <a:t>9.2 – </a:t>
            </a:r>
            <a:r>
              <a:rPr lang="en-GB" sz="3900" dirty="0"/>
              <a:t>Solving </a:t>
            </a:r>
            <a:r>
              <a:rPr lang="en-GB" sz="3900" dirty="0" smtClean="0"/>
              <a:t>Quadratic Equations 2</a:t>
            </a:r>
            <a:endParaRPr lang="en-GB" sz="39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651030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00" b="1" dirty="0" smtClean="0">
                <a:latin typeface="Calibri" panose="020F0502020204030204" pitchFamily="34" charset="0"/>
              </a:rPr>
              <a:t>Page 282</a:t>
            </a:r>
            <a:endParaRPr lang="en-GB" sz="1300" b="1" dirty="0">
              <a:latin typeface="Calibri" panose="020F0502020204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900574"/>
              </p:ext>
            </p:extLst>
          </p:nvPr>
        </p:nvGraphicFramePr>
        <p:xfrm>
          <a:off x="251518" y="1268760"/>
          <a:ext cx="8568952" cy="4844546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142238"/>
                <a:gridCol w="2034228"/>
                <a:gridCol w="4392486"/>
              </a:tblGrid>
              <a:tr h="633159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Objectives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Did you know?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455073">
                <a:tc gridSpan="2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Solve more complex</a:t>
                      </a:r>
                      <a:r>
                        <a:rPr lang="en-US" sz="2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quadratic equations.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 the quadratic formula to solve a quadratic equation</a:t>
                      </a:r>
                      <a:r>
                        <a:rPr lang="en-US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6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work ‘quadratic’ comes from the Latin ‘Quad’ meaning square</a:t>
                      </a:r>
                      <a:r>
                        <a:rPr lang="en-US" sz="2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or four sided.</a:t>
                      </a:r>
                      <a:endParaRPr lang="en-US" sz="2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</a:tr>
              <a:tr h="523307">
                <a:tc>
                  <a:txBody>
                    <a:bodyPr/>
                    <a:lstStyle/>
                    <a:p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Fluency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37872">
                <a:tc gridSpan="3"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</a:t>
                      </a:r>
                      <a:r>
                        <a:rPr kumimoji="0" lang="en-US" sz="25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quadratic equation</a:t>
                      </a:r>
                      <a:r>
                        <a:rPr kumimoji="0" lang="en-US" sz="250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must contain a squared term – true or false?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kumimoji="0" lang="en-US" sz="250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What two values of </a:t>
                      </a:r>
                      <a:r>
                        <a:rPr kumimoji="0" lang="en-US" sz="2500" i="1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r>
                        <a:rPr kumimoji="0" lang="en-US" sz="2500" i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satisfy   </a:t>
                      </a:r>
                      <a:r>
                        <a:rPr kumimoji="0" lang="en-US" sz="2500" b="1" i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a.</a:t>
                      </a:r>
                      <a:r>
                        <a:rPr kumimoji="0" lang="en-US" sz="2500" i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500" i="1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r>
                        <a:rPr kumimoji="0" lang="en-US" sz="2500" i="0" kern="1200" baseline="30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sz="2500" i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= 25   </a:t>
                      </a:r>
                      <a:r>
                        <a:rPr kumimoji="0" lang="en-US" sz="2500" b="1" i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b.</a:t>
                      </a:r>
                      <a:r>
                        <a:rPr kumimoji="0" lang="en-US" sz="2500" i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500" i="1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r>
                        <a:rPr kumimoji="0" lang="en-US" sz="2500" i="0" kern="1200" baseline="30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sz="2500" i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= 64    </a:t>
                      </a:r>
                      <a:br>
                        <a:rPr kumimoji="0" lang="en-US" sz="2500" i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en-US" sz="2500" b="1" i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c.</a:t>
                      </a:r>
                      <a:r>
                        <a:rPr kumimoji="0" lang="en-US" sz="2500" i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500" i="1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r>
                        <a:rPr kumimoji="0" lang="en-US" sz="2500" i="0" kern="1200" baseline="30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sz="2500" i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= 225</a:t>
                      </a:r>
                      <a:endParaRPr kumimoji="0" lang="en-US" sz="250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 flipH="1">
            <a:off x="239283" y="6127993"/>
            <a:ext cx="8581188" cy="4770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5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en-US" sz="25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en-US" sz="25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Homework, practice and support: </a:t>
            </a:r>
            <a:r>
              <a:rPr lang="en-US" sz="2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</a:t>
            </a:r>
            <a:r>
              <a:rPr lang="en-US" sz="25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9.2</a:t>
            </a:r>
            <a:endParaRPr lang="en-US" sz="2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49547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900" dirty="0"/>
              <a:t>9.2 – Solving Quadratic Equations 2</a:t>
            </a:r>
            <a:endParaRPr lang="en-GB" sz="39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282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19" y="1196752"/>
                <a:ext cx="8500605" cy="53900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14350" indent="-514350">
                  <a:buClr>
                    <a:srgbClr val="C00000"/>
                  </a:buClr>
                  <a:buFont typeface="+mj-lt"/>
                  <a:buAutoNum type="arabicPeriod"/>
                  <a:tabLst>
                    <a:tab pos="1079500" algn="l"/>
                    <a:tab pos="2743200" algn="l"/>
                  </a:tabLst>
                </a:pP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Solve</a:t>
                </a:r>
              </a:p>
              <a:p>
                <a:pPr marL="971550" lvl="1" indent="-514350">
                  <a:buClr>
                    <a:srgbClr val="C00000"/>
                  </a:buClr>
                  <a:buFont typeface="+mj-lt"/>
                  <a:buAutoNum type="alphaLcPeriod"/>
                  <a:tabLst>
                    <a:tab pos="1079500" algn="l"/>
                    <a:tab pos="2743200" algn="l"/>
                  </a:tabLst>
                </a:pPr>
                <a:r>
                  <a:rPr lang="en-US" sz="2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8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+ 3 =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	</a:t>
                </a:r>
                <a:r>
                  <a:rPr lang="en-US" sz="2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8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US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4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  <a:p>
                <a:pPr marL="971550" lvl="1" indent="-514350">
                  <a:buClr>
                    <a:srgbClr val="C00000"/>
                  </a:buClr>
                  <a:buFont typeface="+mj-lt"/>
                  <a:buAutoNum type="alphaLcPeriod" startAt="3"/>
                  <a:tabLst>
                    <a:tab pos="1079500" algn="l"/>
                    <a:tab pos="2743200" algn="l"/>
                  </a:tabLst>
                </a:pPr>
                <a:r>
                  <a:rPr lang="en-US" sz="2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8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- 6 = 0</a:t>
                </a:r>
              </a:p>
              <a:p>
                <a:pPr marL="457200" indent="-457200">
                  <a:buClr>
                    <a:srgbClr val="C00000"/>
                  </a:buClr>
                  <a:buFont typeface="+mj-lt"/>
                  <a:buAutoNum type="arabicPeriod"/>
                  <a:tabLst>
                    <a:tab pos="1079500" algn="l"/>
                    <a:tab pos="2743200" algn="l"/>
                  </a:tabLst>
                </a:pP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Expand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and simplify </a:t>
                </a:r>
                <a:endParaRPr lang="en-US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/>
                  <a:tabLst>
                    <a:tab pos="1079500" algn="l"/>
                    <a:tab pos="2743200" algn="l"/>
                  </a:tabLst>
                </a:pP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(2</a:t>
                </a:r>
                <a:r>
                  <a:rPr lang="en-US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1)(</a:t>
                </a:r>
                <a:r>
                  <a:rPr lang="en-US" sz="2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	</a:t>
                </a:r>
                <a:r>
                  <a:rPr lang="en-US" sz="2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(3</a:t>
                </a:r>
                <a:r>
                  <a:rPr lang="en-US" sz="2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- 1)(</a:t>
                </a:r>
                <a:r>
                  <a:rPr lang="en-US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+ 2)</a:t>
                </a:r>
              </a:p>
              <a:p>
                <a:pPr marL="971550" lvl="1" indent="-514350">
                  <a:buClr>
                    <a:srgbClr val="C00000"/>
                  </a:buClr>
                  <a:buFont typeface="+mj-lt"/>
                  <a:buAutoNum type="alphaLcPeriod" startAt="3"/>
                  <a:tabLst>
                    <a:tab pos="1079500" algn="l"/>
                    <a:tab pos="2743200" algn="l"/>
                  </a:tabLst>
                </a:pP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(2</a:t>
                </a:r>
                <a:r>
                  <a:rPr lang="en-US" sz="2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2)(</a:t>
                </a:r>
                <a:r>
                  <a:rPr lang="en-US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- 4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	</a:t>
                </a:r>
                <a:r>
                  <a:rPr lang="en-US" sz="2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(4</a:t>
                </a:r>
                <a:r>
                  <a:rPr lang="en-US" sz="2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- 3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)(</a:t>
                </a:r>
                <a:r>
                  <a:rPr lang="en-US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+ 4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457200" indent="-457200">
                  <a:buClr>
                    <a:srgbClr val="C00000"/>
                  </a:buClr>
                  <a:buFont typeface="+mj-lt"/>
                  <a:buAutoNum type="arabicPeriod"/>
                  <a:tabLst>
                    <a:tab pos="1079500" algn="l"/>
                    <a:tab pos="2743200" algn="l"/>
                  </a:tabLst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Use your calculator to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evaluate:</a:t>
                </a:r>
              </a:p>
              <a:p>
                <a:pPr marL="971550" lvl="1" indent="-514350">
                  <a:buClr>
                    <a:srgbClr val="C00000"/>
                  </a:buClr>
                  <a:buFont typeface="+mj-lt"/>
                  <a:buAutoNum type="alphaLcPeriod"/>
                  <a:tabLst>
                    <a:tab pos="1079500" algn="l"/>
                    <a:tab pos="2743200" algn="l"/>
                  </a:tabLs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−3+ 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28</m:t>
                            </m:r>
                          </m:e>
                        </m:rad>
                      </m:num>
                      <m:den>
                        <m:r>
                          <a:rPr lang="en-US" sz="2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2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5− 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e>
                        </m:rad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14350" indent="-514350">
                  <a:buClr>
                    <a:srgbClr val="C00000"/>
                  </a:buClr>
                  <a:buFont typeface="+mj-lt"/>
                  <a:buAutoNum type="arabicPeriod"/>
                  <a:tabLst>
                    <a:tab pos="1079500" algn="l"/>
                    <a:tab pos="2743200" algn="l"/>
                  </a:tabLst>
                </a:pP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Simplify:</a:t>
                </a:r>
              </a:p>
              <a:p>
                <a:pPr marL="971550" lvl="1" indent="-514350">
                  <a:buClr>
                    <a:srgbClr val="C00000"/>
                  </a:buClr>
                  <a:buFont typeface="+mj-lt"/>
                  <a:buAutoNum type="alphaLcPeriod"/>
                  <a:tabLst>
                    <a:tab pos="1079500" algn="l"/>
                    <a:tab pos="2743200" algn="l"/>
                  </a:tabLst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24</m:t>
                        </m:r>
                      </m:e>
                    </m:rad>
                  </m:oMath>
                </a14:m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2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28</m:t>
                        </m:r>
                      </m:e>
                    </m:rad>
                  </m:oMath>
                </a14:m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</a:p>
              <a:p>
                <a:pPr marL="971550" lvl="1" indent="-514350">
                  <a:buClr>
                    <a:srgbClr val="C00000"/>
                  </a:buClr>
                  <a:buFont typeface="+mj-lt"/>
                  <a:buAutoNum type="alphaLcPeriod" startAt="3"/>
                  <a:tabLst>
                    <a:tab pos="1079500" algn="l"/>
                    <a:tab pos="2743200" algn="l"/>
                  </a:tabLst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40</m:t>
                        </m:r>
                      </m:e>
                    </m:rad>
                  </m:oMath>
                </a14:m>
                <a:r>
                  <a:rPr lang="en-US" sz="2800" dirty="0" smtClean="0">
                    <a:latin typeface="Arial" panose="020B0604020202020204" pitchFamily="34" charset="0"/>
                  </a:rPr>
                  <a:t>  	</a:t>
                </a:r>
                <a:r>
                  <a:rPr lang="en-US" sz="2800" dirty="0" smtClean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d.</a:t>
                </a:r>
                <a:r>
                  <a:rPr lang="en-US" sz="2800" dirty="0" smtClean="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  <m:r>
                          <a:rPr lang="en-US" sz="2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2800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3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2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   </a:t>
                </a:r>
                <a:r>
                  <a:rPr lang="en-US" sz="2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e.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 +2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2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19" y="1196752"/>
                <a:ext cx="8500605" cy="5390065"/>
              </a:xfrm>
              <a:prstGeom prst="rect">
                <a:avLst/>
              </a:prstGeom>
              <a:blipFill rotWithShape="0">
                <a:blip r:embed="rId4"/>
                <a:stretch>
                  <a:fillRect l="-1290" t="-1130" b="-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1196752"/>
            <a:ext cx="548640" cy="5486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 flipH="1">
                <a:off x="5148064" y="4509120"/>
                <a:ext cx="3096344" cy="1052019"/>
              </a:xfrm>
              <a:prstGeom prst="rect">
                <a:avLst/>
              </a:prstGeom>
              <a:solidFill>
                <a:srgbClr val="FAFAB4"/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165100" dist="38100" dir="2700000" sx="102000" sy="102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Q4d </a:t>
                </a:r>
                <a:r>
                  <a:rPr lang="en-US" sz="2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hint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– </a:t>
                </a:r>
                <a:br>
                  <a:rPr lang="en-US" sz="2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−3 </m:t>
                        </m:r>
                      </m:num>
                      <m:den>
                        <m:r>
                          <a:rPr lang="en-US" sz="24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3</m:t>
                        </m:r>
                        <m:rad>
                          <m:radPr>
                            <m:degHide m:val="on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US" sz="3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</a:t>
                </a:r>
                <a:r>
                  <a:rPr lang="en-US" sz="2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148064" y="4509120"/>
                <a:ext cx="3096344" cy="105201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165100" dist="38100" dir="2700000" sx="102000" sy="102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lowchart: Delay 9"/>
          <p:cNvSpPr/>
          <p:nvPr/>
        </p:nvSpPr>
        <p:spPr>
          <a:xfrm flipH="1">
            <a:off x="8532439" y="1804994"/>
            <a:ext cx="360040" cy="4864366"/>
          </a:xfrm>
          <a:prstGeom prst="flowChartDelay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53018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900" dirty="0"/>
              <a:t>9.2 – Solving Quadratic Equations 2</a:t>
            </a:r>
            <a:endParaRPr lang="en-GB" sz="39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283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75835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1638" indent="-401638">
              <a:buClr>
                <a:srgbClr val="C00000"/>
              </a:buClr>
              <a:buFont typeface="+mj-lt"/>
              <a:buAutoNum type="arabicPeriod" startAt="5"/>
              <a:tabLst>
                <a:tab pos="1079500" algn="l"/>
                <a:tab pos="2743200" algn="l"/>
              </a:tabLst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Write and solve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equation to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  <a:tabLst>
                <a:tab pos="1079500" algn="l"/>
                <a:tab pos="2743200" algn="l"/>
              </a:tabLst>
            </a:pPr>
            <a:r>
              <a:rPr lang="en-US" sz="2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Why is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only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one of the solutions a value for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01638" indent="-401638">
              <a:buClr>
                <a:srgbClr val="C00000"/>
              </a:buClr>
              <a:buFont typeface="+mj-lt"/>
              <a:buAutoNum type="arabicPeriod" startAt="6"/>
              <a:tabLst>
                <a:tab pos="1079500" algn="l"/>
                <a:tab pos="2743200" algn="l"/>
              </a:tabLst>
            </a:pPr>
            <a:r>
              <a:rPr lang="en-US" sz="2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Problem-solving </a:t>
            </a:r>
            <a:r>
              <a:rPr lang="en-US" sz="2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Modelling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Rugs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come in several shapes and sizes.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A small rug has dimensions 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large one has dimensions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+ 1). The area of the Large rug is 12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3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are the dimensions of the small rug?</a:t>
            </a:r>
          </a:p>
        </p:txBody>
      </p:sp>
      <p:sp>
        <p:nvSpPr>
          <p:cNvPr id="9" name="Rectangle 8"/>
          <p:cNvSpPr/>
          <p:nvPr/>
        </p:nvSpPr>
        <p:spPr>
          <a:xfrm flipH="1">
            <a:off x="251520" y="5805264"/>
            <a:ext cx="5223599" cy="738664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Q4d 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Draw a diagram. Write an equation for the large rug. Solve to find </a:t>
            </a:r>
            <a:r>
              <a:rPr lang="en-US" sz="21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8425" t="65230" r="35825" b="18154"/>
          <a:stretch/>
        </p:blipFill>
        <p:spPr>
          <a:xfrm>
            <a:off x="3220621" y="1271239"/>
            <a:ext cx="2276110" cy="13656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5916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900" dirty="0"/>
              <a:t>9.2 – Solving Quadratic Equations 2</a:t>
            </a:r>
            <a:endParaRPr lang="en-GB" sz="39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283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7583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7"/>
              <a:tabLst>
                <a:tab pos="1079500" algn="l"/>
                <a:tab pos="2743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Copy and complete to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factorise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the expression.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+ 5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- 2 = (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_______)(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_______)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Font typeface="+mj-lt"/>
              <a:buAutoNum type="arabicPeriod" startAt="7"/>
              <a:tabLst>
                <a:tab pos="10795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Factorise the expressions: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+ 15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+ 10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+ 3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– 12</a:t>
            </a:r>
            <a:endParaRPr lang="en-US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– 6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– 4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+ 5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– 12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– 7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- 15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251520" y="2374722"/>
            <a:ext cx="5223599" cy="1877437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Q7 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Write the factor pairs of -2 Which factor pair fits 3 x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 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Put the factors in the brackets. Then expand and simplify to check you get 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x 2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- 2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flipH="1">
            <a:off x="3707903" y="5085184"/>
            <a:ext cx="1786323" cy="1446550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Q8 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First look 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any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factors.</a:t>
            </a:r>
          </a:p>
        </p:txBody>
      </p:sp>
    </p:spTree>
    <p:extLst>
      <p:ext uri="{BB962C8B-B14F-4D97-AF65-F5344CB8AC3E}">
        <p14:creationId xmlns:p14="http://schemas.microsoft.com/office/powerpoint/2010/main" val="254863358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900" dirty="0"/>
              <a:t>9.2 – Solving Quadratic Equations 2</a:t>
            </a:r>
            <a:endParaRPr lang="en-GB" sz="39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283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7583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2763" indent="-512763">
              <a:buClr>
                <a:srgbClr val="C00000"/>
              </a:buClr>
              <a:buFont typeface="+mj-lt"/>
              <a:buAutoNum type="arabicPeriod" startAt="9"/>
              <a:tabLst>
                <a:tab pos="10795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Solve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01638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2a + 5)(a - 8) = 0</a:t>
            </a:r>
          </a:p>
          <a:p>
            <a:pPr marL="914400" lvl="1" indent="-401638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2x - 9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)(3x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+ 12) = 0</a:t>
            </a:r>
          </a:p>
          <a:p>
            <a:pPr marL="914400" lvl="1" indent="-401638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3y - 4)(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+ 5) = 0</a:t>
            </a:r>
          </a:p>
          <a:p>
            <a:pPr marL="914400" lvl="1" indent="-401638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(4b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)(3b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- 8) =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2763" indent="-512763">
              <a:buClr>
                <a:srgbClr val="C00000"/>
              </a:buClr>
              <a:buFont typeface="+mj-lt"/>
              <a:buAutoNum type="arabicPeriod" startAt="9"/>
              <a:tabLst>
                <a:tab pos="10795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Solve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01638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2x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- 3x - 5 = 0</a:t>
            </a:r>
          </a:p>
          <a:p>
            <a:pPr marL="914400" lvl="1" indent="-401638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5x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- 12 = 0</a:t>
            </a:r>
          </a:p>
          <a:p>
            <a:pPr marL="914400" lvl="1" indent="-401638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4x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- 6x - 18 = 0</a:t>
            </a:r>
          </a:p>
          <a:p>
            <a:pPr marL="914400" lvl="1" indent="-401638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6x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+ 9x - 15 = 0</a:t>
            </a:r>
          </a:p>
        </p:txBody>
      </p:sp>
      <p:sp>
        <p:nvSpPr>
          <p:cNvPr id="9" name="Rectangle 8"/>
          <p:cNvSpPr/>
          <p:nvPr/>
        </p:nvSpPr>
        <p:spPr>
          <a:xfrm flipH="1">
            <a:off x="251520" y="3243465"/>
            <a:ext cx="5223599" cy="430887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Q9a 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Either 2</a:t>
            </a:r>
            <a:r>
              <a:rPr lang="en-US" sz="2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+ 5 = 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or </a:t>
            </a:r>
            <a:r>
              <a:rPr lang="en-US" sz="2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- 8 = 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flipH="1">
            <a:off x="251520" y="5755903"/>
            <a:ext cx="5223599" cy="769441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Q10a 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Factorise first 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removing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common factor.</a:t>
            </a:r>
          </a:p>
        </p:txBody>
      </p:sp>
    </p:spTree>
    <p:extLst>
      <p:ext uri="{BB962C8B-B14F-4D97-AF65-F5344CB8AC3E}">
        <p14:creationId xmlns:p14="http://schemas.microsoft.com/office/powerpoint/2010/main" val="19342355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900" dirty="0"/>
              <a:t>9.2 – Solving Quadratic Equations 2</a:t>
            </a:r>
            <a:endParaRPr lang="en-GB" sz="39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283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7583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2763" indent="-512763">
              <a:buClr>
                <a:srgbClr val="C00000"/>
              </a:buClr>
              <a:buFont typeface="+mj-lt"/>
              <a:buAutoNum type="arabicPeriod" startAt="11"/>
              <a:tabLst>
                <a:tab pos="1079500" algn="l"/>
                <a:tab pos="2743200" algn="l"/>
              </a:tabLst>
            </a:pP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Problem-solving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Gerri has a patio that is 4 m x 5 m. She has 10 m2 of turf and wants to use it to make a border round the patio that is the same width all round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Write an equation for the area of the grass border, 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Gerri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uses all her turf. Solve to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2438" t="45846" r="59939" b="27396"/>
          <a:stretch/>
        </p:blipFill>
        <p:spPr>
          <a:xfrm>
            <a:off x="1656890" y="2996952"/>
            <a:ext cx="2546966" cy="219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0308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7382054" cy="739756"/>
          </a:xfrm>
        </p:spPr>
        <p:txBody>
          <a:bodyPr>
            <a:noAutofit/>
          </a:bodyPr>
          <a:lstStyle/>
          <a:p>
            <a:r>
              <a:rPr lang="en-GB" dirty="0" smtClean="0"/>
              <a:t>Contents</a:t>
            </a:r>
            <a:endParaRPr lang="en-GB" b="1" dirty="0" smtClean="0"/>
          </a:p>
        </p:txBody>
      </p:sp>
      <p:sp>
        <p:nvSpPr>
          <p:cNvPr id="2" name="Rectangle 1"/>
          <p:cNvSpPr/>
          <p:nvPr/>
        </p:nvSpPr>
        <p:spPr>
          <a:xfrm>
            <a:off x="179512" y="1124744"/>
            <a:ext cx="8712968" cy="5632311"/>
          </a:xfrm>
          <a:prstGeom prst="rect">
            <a:avLst/>
          </a:prstGeom>
        </p:spPr>
        <p:txBody>
          <a:bodyPr wrap="square" numCol="1" spcCol="182880">
            <a:spAutoFit/>
          </a:bodyPr>
          <a:lstStyle/>
          <a:p>
            <a:pPr>
              <a:buClr>
                <a:srgbClr val="0070C0"/>
              </a:buClr>
              <a:tabLst>
                <a:tab pos="633413" algn="l"/>
                <a:tab pos="8521700" algn="r"/>
              </a:tabLst>
            </a:pP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Equations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inequalities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280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633413" algn="l"/>
                <a:tab pos="8521700" algn="r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Prior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knowledge check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280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633413" algn="l"/>
                <a:tab pos="8521700" algn="r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9.1	Solving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quadratic equations 1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281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633413" algn="l"/>
                <a:tab pos="8521700" algn="r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9.2	Solving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quadratic equations 2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282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633413" algn="l"/>
                <a:tab pos="8521700" algn="r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9.3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Completing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square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284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633413" algn="l"/>
                <a:tab pos="8521700" algn="r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9.4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Solving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simple simultaneous equations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287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633413" algn="l"/>
                <a:tab pos="8521700" algn="r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9.5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simultaneous equations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289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633413" algn="l"/>
                <a:tab pos="8521700" algn="r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9.6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Solving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linear and quadratic simultaneous equations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291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633413" algn="l"/>
                <a:tab pos="8521700" algn="r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9.7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Solving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linear inequalities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293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633413" algn="l"/>
                <a:tab pos="8521700" algn="r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Problem-solving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Overtaking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296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633413" algn="l"/>
                <a:tab pos="8521700" algn="r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Check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up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297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633413" algn="l"/>
                <a:tab pos="8521700" algn="r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Strengthen 	298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633413" algn="l"/>
                <a:tab pos="8521700" algn="r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Extend 	300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633413" algn="l"/>
                <a:tab pos="8521700" algn="r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Knowledge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302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633413" algn="l"/>
                <a:tab pos="8521700" algn="r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Unit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303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 Same Side Corner Rectangle 5">
            <a:hlinkClick r:id="rId3" action="ppaction://hlinkpres?slideindex=1&amp;slidetitle="/>
          </p:cNvPr>
          <p:cNvSpPr/>
          <p:nvPr/>
        </p:nvSpPr>
        <p:spPr>
          <a:xfrm>
            <a:off x="6948264" y="695546"/>
            <a:ext cx="75780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iv</a:t>
            </a:r>
            <a:endParaRPr lang="en-GB" sz="1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10456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900" dirty="0" smtClean="0"/>
              <a:t>9.2 </a:t>
            </a:r>
            <a:r>
              <a:rPr lang="en-GB" sz="3900" dirty="0"/>
              <a:t>– Solving Quadratic Equations </a:t>
            </a:r>
            <a:r>
              <a:rPr lang="en-GB" sz="3900" dirty="0" smtClean="0"/>
              <a:t>2</a:t>
            </a:r>
            <a:endParaRPr lang="en-GB" sz="39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283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05905" y="1268760"/>
            <a:ext cx="5130191" cy="1584176"/>
            <a:chOff x="3483872" y="1089031"/>
            <a:chExt cx="5264592" cy="1584176"/>
          </a:xfrm>
        </p:grpSpPr>
        <p:sp>
          <p:nvSpPr>
            <p:cNvPr id="9" name="Round Diagonal Corner Rectangle 8"/>
            <p:cNvSpPr/>
            <p:nvPr/>
          </p:nvSpPr>
          <p:spPr>
            <a:xfrm>
              <a:off x="3491880" y="1089031"/>
              <a:ext cx="5256584" cy="1584176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 Diagonal Corner Rectangle 9"/>
            <p:cNvSpPr/>
            <p:nvPr/>
          </p:nvSpPr>
          <p:spPr>
            <a:xfrm>
              <a:off x="3483872" y="1089031"/>
              <a:ext cx="5256584" cy="47211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– Exam-Style Questions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563889" y="1666250"/>
              <a:ext cx="5095139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500" dirty="0"/>
                <a:t>Solve, by </a:t>
              </a:r>
              <a:r>
                <a:rPr lang="en-US" sz="2500" dirty="0" err="1"/>
                <a:t>factorising</a:t>
              </a:r>
              <a:r>
                <a:rPr lang="en-US" sz="2500" dirty="0"/>
                <a:t>, the equation </a:t>
              </a:r>
              <a:r>
                <a:rPr lang="en-US" sz="2500" dirty="0" smtClean="0"/>
                <a:t/>
              </a:r>
              <a:br>
                <a:rPr lang="en-US" sz="2500" dirty="0" smtClean="0"/>
              </a:br>
              <a:r>
                <a:rPr lang="en-US" sz="2500" dirty="0" smtClean="0"/>
                <a:t>8</a:t>
              </a:r>
              <a:r>
                <a:rPr lang="en-US" sz="2500" i="1" dirty="0" smtClean="0"/>
                <a:t>x</a:t>
              </a:r>
              <a:r>
                <a:rPr lang="en-US" sz="2500" baseline="30000" dirty="0" smtClean="0"/>
                <a:t>2</a:t>
              </a:r>
              <a:r>
                <a:rPr lang="en-US" sz="2500" dirty="0" smtClean="0"/>
                <a:t> </a:t>
              </a:r>
              <a:r>
                <a:rPr lang="en-US" sz="2500" dirty="0"/>
                <a:t>- 2</a:t>
              </a:r>
              <a:r>
                <a:rPr lang="en-US" sz="2500" i="1" dirty="0"/>
                <a:t>x</a:t>
              </a:r>
              <a:r>
                <a:rPr lang="en-US" sz="2500" dirty="0"/>
                <a:t> </a:t>
              </a:r>
              <a:r>
                <a:rPr lang="en-US" sz="2500" dirty="0" smtClean="0"/>
                <a:t>– 21 = 0	</a:t>
              </a:r>
              <a:r>
                <a:rPr lang="en-US" sz="2500" b="1" dirty="0" smtClean="0"/>
                <a:t>(3 marks)</a:t>
              </a:r>
              <a:endParaRPr lang="en-US" sz="2500"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75085" y="4581128"/>
            <a:ext cx="5213924" cy="1990634"/>
            <a:chOff x="150164" y="6494199"/>
            <a:chExt cx="5213924" cy="19906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 flipH="1">
                  <a:off x="150164" y="6673055"/>
                  <a:ext cx="5213924" cy="1811778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solidFill>
                    <a:srgbClr val="002060"/>
                  </a:solidFill>
                </a:ln>
                <a:effectLst>
                  <a:outerShdw blurRad="165100" dist="38100" dir="2700000" sx="102000" sy="102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tIns="274320" rtlCol="0" anchor="t" anchorCtr="0">
                  <a:spAutoFit/>
                </a:bodyPr>
                <a:lstStyle/>
                <a:p>
                  <a:r>
                    <a:rPr lang="en-US" sz="21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You can use the </a:t>
                  </a:r>
                  <a:r>
                    <a:rPr lang="en-US" sz="21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quadratic formula</a:t>
                  </a:r>
                  <a:r>
                    <a:rPr lang="en-US" sz="21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/>
                  </a:r>
                  <a:br>
                    <a:rPr lang="en-US" sz="21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US" sz="21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1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2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m:rPr>
                              <m:nor/>
                            </m:rPr>
                            <a:rPr lang="en-US" sz="21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1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rPr>
                            <m:t>±</m:t>
                          </m:r>
                          <m:r>
                            <a:rPr lang="en-US" sz="21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en-US" sz="21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2100" b="0" i="1" baseline="300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− 4</m:t>
                              </m:r>
                              <m:r>
                                <a:rPr lang="en-US" sz="2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𝑎𝑐</m:t>
                              </m:r>
                            </m:e>
                          </m:rad>
                        </m:num>
                        <m:den>
                          <m:r>
                            <a:rPr lang="en-US" sz="2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sz="2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den>
                      </m:f>
                    </m:oMath>
                  </a14:m>
                  <a:r>
                    <a:rPr lang="en-US" sz="21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/>
                  </a:r>
                  <a:br>
                    <a:rPr lang="en-US" sz="21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US" sz="21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to find the solutions to a quadratic equation </a:t>
                  </a:r>
                  <a:r>
                    <a:rPr lang="en-US" sz="2100" i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ax</a:t>
                  </a:r>
                  <a:r>
                    <a:rPr lang="en-US" sz="2100" baseline="300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en-US" sz="21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+ </a:t>
                  </a:r>
                  <a:r>
                    <a:rPr lang="en-US" sz="2100" i="1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bx</a:t>
                  </a:r>
                  <a:r>
                    <a:rPr lang="en-US" sz="21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1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+ </a:t>
                  </a:r>
                  <a:r>
                    <a:rPr lang="en-US" sz="2100" i="1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  <a:r>
                    <a:rPr lang="en-US" sz="21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1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= 0</a:t>
                  </a:r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50164" y="6673055"/>
                  <a:ext cx="5213924" cy="181177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  <a:ln>
                  <a:solidFill>
                    <a:srgbClr val="002060"/>
                  </a:solidFill>
                </a:ln>
                <a:effectLst>
                  <a:outerShdw blurRad="165100" dist="38100" dir="2700000" sx="102000" sy="102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Pentagon 13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 flipH="1">
            <a:off x="275085" y="2924944"/>
            <a:ext cx="5160589" cy="1569660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 hint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 the brackets in your answer to check you get back to the original equation.</a:t>
            </a:r>
          </a:p>
        </p:txBody>
      </p:sp>
    </p:spTree>
    <p:extLst>
      <p:ext uri="{BB962C8B-B14F-4D97-AF65-F5344CB8AC3E}">
        <p14:creationId xmlns:p14="http://schemas.microsoft.com/office/powerpoint/2010/main" val="206627030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3798" cy="648072"/>
          </a:xfrm>
        </p:spPr>
        <p:txBody>
          <a:bodyPr>
            <a:noAutofit/>
          </a:bodyPr>
          <a:lstStyle/>
          <a:p>
            <a:r>
              <a:rPr lang="en-GB" sz="3900" dirty="0" smtClean="0"/>
              <a:t>9.2 – Solving Quadratic Equations 2</a:t>
            </a:r>
            <a:endParaRPr lang="en-GB" sz="39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284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79512" y="1183956"/>
            <a:ext cx="8712968" cy="5326468"/>
            <a:chOff x="3483872" y="1089031"/>
            <a:chExt cx="5264592" cy="5326468"/>
          </a:xfrm>
        </p:grpSpPr>
        <p:sp>
          <p:nvSpPr>
            <p:cNvPr id="17" name="Round Diagonal Corner Rectangle 16"/>
            <p:cNvSpPr/>
            <p:nvPr/>
          </p:nvSpPr>
          <p:spPr>
            <a:xfrm>
              <a:off x="3491880" y="1089031"/>
              <a:ext cx="5256584" cy="5326468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 Diagonal Corner Rectangle 17"/>
            <p:cNvSpPr/>
            <p:nvPr/>
          </p:nvSpPr>
          <p:spPr>
            <a:xfrm>
              <a:off x="3483872" y="1089031"/>
              <a:ext cx="5256584" cy="47211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Example 2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3563888" y="1666250"/>
                  <a:ext cx="2876179" cy="474924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300" dirty="0" smtClean="0"/>
                    <a:t>Solve </a:t>
                  </a:r>
                  <a:r>
                    <a:rPr lang="en-US" sz="2300" i="1" dirty="0"/>
                    <a:t>x</a:t>
                  </a:r>
                  <a:r>
                    <a:rPr lang="en-US" sz="2300" baseline="30000" dirty="0"/>
                    <a:t>2</a:t>
                  </a:r>
                  <a:r>
                    <a:rPr lang="en-US" sz="2300" dirty="0"/>
                    <a:t> + </a:t>
                  </a:r>
                  <a:r>
                    <a:rPr lang="en-US" sz="2300" dirty="0" smtClean="0"/>
                    <a:t>4</a:t>
                  </a:r>
                  <a:r>
                    <a:rPr lang="en-US" sz="2300" i="1" dirty="0" smtClean="0"/>
                    <a:t>x</a:t>
                  </a:r>
                  <a:r>
                    <a:rPr lang="en-US" sz="2300" dirty="0" smtClean="0"/>
                    <a:t>: </a:t>
                  </a:r>
                  <a:r>
                    <a:rPr lang="en-US" sz="2300" dirty="0"/>
                    <a:t>+ 2 = 0. Give your solutions in surd form.</a:t>
                  </a:r>
                  <a:br>
                    <a:rPr lang="en-US" sz="2300" dirty="0"/>
                  </a:br>
                  <a:r>
                    <a:rPr lang="en-US" sz="2300" i="1" dirty="0" smtClean="0"/>
                    <a:t>a</a:t>
                  </a:r>
                  <a:r>
                    <a:rPr lang="en-US" sz="2300" dirty="0" smtClean="0"/>
                    <a:t> = 1, </a:t>
                  </a:r>
                  <a:r>
                    <a:rPr lang="en-US" sz="2300" i="1" dirty="0" smtClean="0"/>
                    <a:t>b</a:t>
                  </a:r>
                  <a:r>
                    <a:rPr lang="en-US" sz="2300" dirty="0" smtClean="0"/>
                    <a:t> </a:t>
                  </a:r>
                  <a:r>
                    <a:rPr lang="en-US" sz="2300" dirty="0"/>
                    <a:t>= 4</a:t>
                  </a:r>
                  <a:r>
                    <a:rPr lang="en-US" sz="2300" dirty="0" smtClean="0"/>
                    <a:t>, </a:t>
                  </a:r>
                  <a:r>
                    <a:rPr lang="en-US" sz="2300" i="1" dirty="0" smtClean="0"/>
                    <a:t>c </a:t>
                  </a:r>
                  <a:r>
                    <a:rPr lang="en-US" sz="2300" dirty="0" smtClean="0"/>
                    <a:t>= 2</a:t>
                  </a:r>
                </a:p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300" b="1" dirty="0" smtClean="0">
                      <a:latin typeface="Comic Sans MS" panose="030F0702030302020204" pitchFamily="66" charset="0"/>
                    </a:rPr>
                    <a:t>x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3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3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23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a:rPr lang="en-US" sz="23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300" dirty="0">
                              <a:latin typeface="arial" panose="020B0604020202020204" pitchFamily="34" charset="0"/>
                            </a:rPr>
                            <m:t>±</m:t>
                          </m:r>
                          <m:r>
                            <m:rPr>
                              <m:nor/>
                            </m:rPr>
                            <a:rPr lang="en-US" sz="2300" dirty="0"/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en-US" sz="23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2300" b="0" i="1" baseline="3000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 −4 </m:t>
                              </m:r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 1 </m:t>
                              </m:r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 2</m:t>
                              </m:r>
                            </m:e>
                          </m:rad>
                        </m:num>
                        <m:den>
                          <m:r>
                            <a:rPr lang="en-US" sz="23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2 </m:t>
                          </m:r>
                          <m:r>
                            <a:rPr lang="en-US" sz="23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23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1</m:t>
                          </m:r>
                        </m:den>
                      </m:f>
                    </m:oMath>
                  </a14:m>
                  <a:endParaRPr lang="en-US" sz="2300" dirty="0" smtClean="0"/>
                </a:p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300" dirty="0"/>
                    <a:t> </a:t>
                  </a:r>
                  <a:r>
                    <a:rPr lang="en-US" sz="2300" dirty="0" smtClean="0"/>
                    <a:t>                       </a:t>
                  </a:r>
                  <a:r>
                    <a:rPr lang="en-US" sz="2300" b="1" dirty="0" smtClean="0">
                      <a:latin typeface="Comic Sans MS" panose="030F0702030302020204" pitchFamily="66" charset="0"/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3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3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−4 </m:t>
                          </m:r>
                          <m:r>
                            <m:rPr>
                              <m:nor/>
                            </m:rPr>
                            <a:rPr lang="en-US" sz="2300" dirty="0">
                              <a:latin typeface="arial" panose="020B0604020202020204" pitchFamily="34" charset="0"/>
                            </a:rPr>
                            <m:t>±</m:t>
                          </m:r>
                          <m:r>
                            <m:rPr>
                              <m:nor/>
                            </m:rPr>
                            <a:rPr lang="en-US" sz="2300" dirty="0"/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en-US" sz="23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16</m:t>
                              </m:r>
                              <m:r>
                                <a:rPr lang="en-US" sz="2300" i="1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rad>
                        </m:num>
                        <m:den>
                          <m:r>
                            <a:rPr lang="en-US" sz="23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2300" b="1" dirty="0" smtClean="0">
                    <a:latin typeface="Comic Sans MS" panose="030F0702030302020204" pitchFamily="66" charset="0"/>
                  </a:endParaRPr>
                </a:p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300" dirty="0" smtClean="0"/>
                    <a:t>    </a:t>
                  </a:r>
                  <a:r>
                    <a:rPr lang="en-US" sz="2300" b="1" dirty="0" smtClean="0">
                      <a:latin typeface="Comic Sans MS" panose="030F0702030302020204" pitchFamily="66" charset="0"/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3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3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−4 </m:t>
                          </m:r>
                          <m:r>
                            <m:rPr>
                              <m:nor/>
                            </m:rPr>
                            <a:rPr lang="en-US" sz="2300" dirty="0">
                              <a:latin typeface="arial" panose="020B0604020202020204" pitchFamily="34" charset="0"/>
                            </a:rPr>
                            <m:t>±</m:t>
                          </m:r>
                          <m:r>
                            <m:rPr>
                              <m:nor/>
                            </m:rPr>
                            <a:rPr lang="en-US" sz="2300" dirty="0"/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en-US" sz="23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rad>
                        </m:num>
                        <m:den>
                          <m:r>
                            <a:rPr lang="en-US" sz="23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2300" b="1" dirty="0" smtClean="0">
                    <a:latin typeface="Comic Sans MS" panose="030F0702030302020204" pitchFamily="66" charset="0"/>
                  </a:endParaRPr>
                </a:p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300" dirty="0" smtClean="0"/>
                    <a:t>                        </a:t>
                  </a:r>
                  <a:r>
                    <a:rPr lang="en-US" sz="2300" b="1" dirty="0" smtClean="0">
                      <a:latin typeface="Comic Sans MS" panose="030F0702030302020204" pitchFamily="66" charset="0"/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3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3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−4 </m:t>
                          </m:r>
                          <m:r>
                            <m:rPr>
                              <m:nor/>
                            </m:rPr>
                            <a:rPr lang="en-US" sz="2300" dirty="0">
                              <a:latin typeface="arial" panose="020B0604020202020204" pitchFamily="34" charset="0"/>
                            </a:rPr>
                            <m:t>±</m:t>
                          </m:r>
                          <m:r>
                            <m:rPr>
                              <m:nor/>
                            </m:rPr>
                            <a:rPr lang="en-US" sz="2300" dirty="0"/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en-US" sz="23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3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rad>
                          <m:rad>
                            <m:radPr>
                              <m:degHide m:val="on"/>
                              <m:ctrlPr>
                                <a:rPr lang="en-US" sz="23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23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2300" b="1" dirty="0" smtClean="0">
                    <a:latin typeface="Comic Sans MS" panose="030F0702030302020204" pitchFamily="66" charset="0"/>
                  </a:endParaRPr>
                </a:p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300" dirty="0"/>
                    <a:t> </a:t>
                  </a:r>
                  <a:r>
                    <a:rPr lang="en-US" sz="2300" dirty="0" smtClean="0"/>
                    <a:t>   </a:t>
                  </a:r>
                  <a:r>
                    <a:rPr lang="en-US" sz="2300" b="1" dirty="0" smtClean="0">
                      <a:latin typeface="Comic Sans MS" panose="030F0702030302020204" pitchFamily="66" charset="0"/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3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3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−4 </m:t>
                          </m:r>
                          <m:r>
                            <m:rPr>
                              <m:nor/>
                            </m:rPr>
                            <a:rPr lang="en-US" sz="2300" dirty="0">
                              <a:latin typeface="arial" panose="020B0604020202020204" pitchFamily="34" charset="0"/>
                            </a:rPr>
                            <m:t>±</m:t>
                          </m:r>
                          <m:r>
                            <m:rPr>
                              <m:nor/>
                            </m:rPr>
                            <a:rPr lang="en-US" sz="2300" dirty="0"/>
                            <m:t> </m:t>
                          </m:r>
                          <m:r>
                            <a:rPr lang="en-US" sz="23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sz="23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23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2300" b="1" dirty="0" smtClean="0">
                      <a:latin typeface="Comic Sans MS" panose="030F0702030302020204" pitchFamily="66" charset="0"/>
                    </a:rPr>
                    <a:t> = </a:t>
                  </a:r>
                  <a:r>
                    <a:rPr lang="en-US" sz="2300" dirty="0" smtClean="0">
                      <a:latin typeface="Comic Sans MS" panose="030F0702030302020204" pitchFamily="66" charset="0"/>
                    </a:rPr>
                    <a:t>-2 </a:t>
                  </a:r>
                  <a:r>
                    <a:rPr lang="en-US" sz="23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±</a:t>
                  </a:r>
                  <a14:m>
                    <m:oMath xmlns:m="http://schemas.openxmlformats.org/officeDocument/2006/math">
                      <m:r>
                        <a:rPr lang="en-US" sz="2300" b="0" i="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300" i="1" dirty="0">
                          <a:latin typeface="Cambria Math" panose="02040503050406030204" pitchFamily="18" charset="0"/>
                        </a:rPr>
                        <m:t>2</m:t>
                      </m:r>
                      <m:rad>
                        <m:radPr>
                          <m:degHide m:val="on"/>
                          <m:ctrlPr>
                            <a:rPr lang="en-US" sz="23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300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a14:m>
                  <a:endParaRPr lang="en-US" sz="2300" b="1" dirty="0" smtClean="0">
                    <a:latin typeface="Comic Sans MS" panose="030F0702030302020204" pitchFamily="66" charset="0"/>
                  </a:endParaRPr>
                </a:p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300" dirty="0" smtClean="0">
                      <a:latin typeface="Comic Sans MS" panose="030F0702030302020204" pitchFamily="66" charset="0"/>
                    </a:rPr>
                    <a:t>The </a:t>
                  </a:r>
                  <a:r>
                    <a:rPr lang="en-US" sz="2300" dirty="0">
                      <a:latin typeface="Comic Sans MS" panose="030F0702030302020204" pitchFamily="66" charset="0"/>
                    </a:rPr>
                    <a:t>solutions are </a:t>
                  </a:r>
                  <a:r>
                    <a:rPr lang="en-US" sz="2300" i="1" dirty="0" smtClean="0">
                      <a:latin typeface="Comic Sans MS" panose="030F0702030302020204" pitchFamily="66" charset="0"/>
                    </a:rPr>
                    <a:t>x</a:t>
                  </a:r>
                  <a:r>
                    <a:rPr lang="en-US" sz="2300" dirty="0" smtClean="0">
                      <a:latin typeface="Comic Sans MS" panose="030F0702030302020204" pitchFamily="66" charset="0"/>
                    </a:rPr>
                    <a:t> </a:t>
                  </a:r>
                  <a:r>
                    <a:rPr lang="en-US" sz="2300" dirty="0">
                      <a:latin typeface="Comic Sans MS" panose="030F0702030302020204" pitchFamily="66" charset="0"/>
                    </a:rPr>
                    <a:t>= -2 </a:t>
                  </a:r>
                  <a:r>
                    <a:rPr lang="en-US" sz="2300" dirty="0" smtClean="0">
                      <a:latin typeface="Comic Sans MS" panose="030F0702030302020204" pitchFamily="66" charset="0"/>
                    </a:rPr>
                    <a:t>+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3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a14:m>
                  <a:r>
                    <a:rPr lang="en-US" sz="2300" dirty="0" smtClean="0">
                      <a:latin typeface="Comic Sans MS" panose="030F0702030302020204" pitchFamily="66" charset="0"/>
                    </a:rPr>
                    <a:t> and </a:t>
                  </a:r>
                  <a:r>
                    <a:rPr lang="en-US" sz="2300" i="1" dirty="0" smtClean="0">
                      <a:latin typeface="Comic Sans MS" panose="030F0702030302020204" pitchFamily="66" charset="0"/>
                    </a:rPr>
                    <a:t>x</a:t>
                  </a:r>
                  <a:r>
                    <a:rPr lang="en-US" sz="2300" dirty="0" smtClean="0">
                      <a:latin typeface="Comic Sans MS" panose="030F0702030302020204" pitchFamily="66" charset="0"/>
                    </a:rPr>
                    <a:t> = -</a:t>
                  </a:r>
                  <a:r>
                    <a:rPr lang="en-US" sz="2300" dirty="0">
                      <a:latin typeface="Comic Sans MS" panose="030F0702030302020204" pitchFamily="66" charset="0"/>
                    </a:rPr>
                    <a:t>2 </a:t>
                  </a:r>
                  <a:r>
                    <a:rPr lang="en-US" sz="2300" dirty="0" smtClean="0">
                      <a:latin typeface="Comic Sans MS" panose="030F0702030302020204" pitchFamily="66" charset="0"/>
                    </a:rPr>
                    <a:t>-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3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300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a14:m>
                  <a:endParaRPr lang="en-US" sz="2300" dirty="0"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3888" y="1666250"/>
                  <a:ext cx="2876179" cy="474924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793" t="-1027" r="-1280" b="-19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Rectangle 19"/>
          <p:cNvSpPr/>
          <p:nvPr/>
        </p:nvSpPr>
        <p:spPr>
          <a:xfrm flipH="1">
            <a:off x="5226698" y="1848306"/>
            <a:ext cx="3531016" cy="1015663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 with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</a:t>
            </a:r>
            <a:r>
              <a:rPr lang="en-US" sz="2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bx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Write the values of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5220072" y="2996952"/>
            <a:ext cx="3524390" cy="707886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Substitute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b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into the quadratic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formula.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5226699" y="3789040"/>
            <a:ext cx="3524390" cy="1015663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asked to give your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 in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surd form, so simplify the surds.</a:t>
            </a:r>
          </a:p>
        </p:txBody>
      </p:sp>
      <p:cxnSp>
        <p:nvCxnSpPr>
          <p:cNvPr id="24" name="Straight Arrow Connector 23"/>
          <p:cNvCxnSpPr>
            <a:stCxn id="20" idx="3"/>
          </p:cNvCxnSpPr>
          <p:nvPr/>
        </p:nvCxnSpPr>
        <p:spPr>
          <a:xfrm flipH="1">
            <a:off x="2771800" y="2356138"/>
            <a:ext cx="2454898" cy="2118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2" idx="3"/>
          </p:cNvCxnSpPr>
          <p:nvPr/>
        </p:nvCxnSpPr>
        <p:spPr>
          <a:xfrm flipH="1" flipV="1">
            <a:off x="3059832" y="3078745"/>
            <a:ext cx="2160240" cy="2721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3" idx="3"/>
          </p:cNvCxnSpPr>
          <p:nvPr/>
        </p:nvCxnSpPr>
        <p:spPr>
          <a:xfrm flipH="1" flipV="1">
            <a:off x="1979712" y="4275966"/>
            <a:ext cx="3246987" cy="209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 flipH="1">
            <a:off x="5220072" y="4941168"/>
            <a:ext cx="3524390" cy="1015663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 means 'plus or minus'.</a:t>
            </a: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gives one solution and - gives the other.</a:t>
            </a:r>
          </a:p>
        </p:txBody>
      </p:sp>
      <p:cxnSp>
        <p:nvCxnSpPr>
          <p:cNvPr id="28" name="Straight Arrow Connector 27"/>
          <p:cNvCxnSpPr>
            <a:stCxn id="27" idx="3"/>
          </p:cNvCxnSpPr>
          <p:nvPr/>
        </p:nvCxnSpPr>
        <p:spPr>
          <a:xfrm flipH="1" flipV="1">
            <a:off x="3707904" y="5433726"/>
            <a:ext cx="1512168" cy="152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023849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900" dirty="0" smtClean="0"/>
              <a:t>9.2 – Solving Quadratic Equations 2</a:t>
            </a:r>
            <a:endParaRPr lang="en-GB" sz="39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284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75835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2763" indent="-512763">
              <a:buClr>
                <a:srgbClr val="C00000"/>
              </a:buClr>
              <a:buFont typeface="+mj-lt"/>
              <a:buAutoNum type="arabicPeriod" startAt="13"/>
              <a:tabLst>
                <a:tab pos="1079500" algn="l"/>
                <a:tab pos="2743200" algn="l"/>
              </a:tabLst>
            </a:pPr>
            <a:r>
              <a:rPr lang="en-US" sz="2240" dirty="0" smtClean="0">
                <a:latin typeface="Arial" panose="020B0604020202020204" pitchFamily="34" charset="0"/>
                <a:cs typeface="Arial" panose="020B0604020202020204" pitchFamily="34" charset="0"/>
              </a:rPr>
              <a:t>Solve</a:t>
            </a:r>
            <a:r>
              <a:rPr lang="en-US" sz="224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40" dirty="0" smtClean="0">
                <a:latin typeface="Arial" panose="020B0604020202020204" pitchFamily="34" charset="0"/>
                <a:cs typeface="Arial" panose="020B0604020202020204" pitchFamily="34" charset="0"/>
              </a:rPr>
              <a:t>giving </a:t>
            </a:r>
            <a:r>
              <a:rPr lang="en-US" sz="2240" dirty="0">
                <a:latin typeface="Arial" panose="020B0604020202020204" pitchFamily="34" charset="0"/>
                <a:cs typeface="Arial" panose="020B0604020202020204" pitchFamily="34" charset="0"/>
              </a:rPr>
              <a:t>your solutions in surd form</a:t>
            </a:r>
          </a:p>
          <a:p>
            <a:pPr marL="969963" lvl="1" indent="-455613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24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4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4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40" dirty="0">
                <a:latin typeface="Arial" panose="020B0604020202020204" pitchFamily="34" charset="0"/>
                <a:cs typeface="Arial" panose="020B0604020202020204" pitchFamily="34" charset="0"/>
              </a:rPr>
              <a:t>+ 5</a:t>
            </a:r>
            <a:r>
              <a:rPr lang="en-US" sz="224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40" dirty="0">
                <a:latin typeface="Arial" panose="020B0604020202020204" pitchFamily="34" charset="0"/>
                <a:cs typeface="Arial" panose="020B0604020202020204" pitchFamily="34" charset="0"/>
              </a:rPr>
              <a:t> + 5 = 0 </a:t>
            </a:r>
            <a:endParaRPr lang="en-US" sz="224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69963" lvl="1" indent="-455613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24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4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4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4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24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24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4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40" dirty="0">
                <a:latin typeface="Arial" panose="020B0604020202020204" pitchFamily="34" charset="0"/>
                <a:cs typeface="Arial" panose="020B0604020202020204" pitchFamily="34" charset="0"/>
              </a:rPr>
              <a:t>+ 2 = 0 </a:t>
            </a:r>
            <a:endParaRPr lang="en-US" sz="224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69963" lvl="1" indent="-455613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24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4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4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4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24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4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40" dirty="0" smtClean="0">
                <a:latin typeface="Arial" panose="020B0604020202020204" pitchFamily="34" charset="0"/>
                <a:cs typeface="Arial" panose="020B0604020202020204" pitchFamily="34" charset="0"/>
              </a:rPr>
              <a:t> - 2 </a:t>
            </a:r>
            <a:r>
              <a:rPr lang="en-US" sz="224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24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marL="969963" lvl="1" indent="-455613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24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4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4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4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24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4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40" dirty="0" smtClean="0">
                <a:latin typeface="Arial" panose="020B0604020202020204" pitchFamily="34" charset="0"/>
                <a:cs typeface="Arial" panose="020B0604020202020204" pitchFamily="34" charset="0"/>
              </a:rPr>
              <a:t> - 6 </a:t>
            </a:r>
            <a:r>
              <a:rPr lang="en-US" sz="2240" dirty="0">
                <a:latin typeface="Arial" panose="020B0604020202020204" pitchFamily="34" charset="0"/>
                <a:cs typeface="Arial" panose="020B0604020202020204" pitchFamily="34" charset="0"/>
              </a:rPr>
              <a:t>= 0 </a:t>
            </a:r>
            <a:endParaRPr lang="en-US" sz="224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69963" lvl="1" indent="-455613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24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4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4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4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4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24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24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40" dirty="0" smtClean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240" dirty="0">
                <a:latin typeface="Arial" panose="020B0604020202020204" pitchFamily="34" charset="0"/>
                <a:cs typeface="Arial" panose="020B0604020202020204" pitchFamily="34" charset="0"/>
              </a:rPr>
              <a:t>5 = 0</a:t>
            </a:r>
          </a:p>
          <a:p>
            <a:pPr marL="512763" indent="-512763">
              <a:buClr>
                <a:srgbClr val="C00000"/>
              </a:buClr>
              <a:buFont typeface="+mj-lt"/>
              <a:buAutoNum type="arabicPeriod" startAt="13"/>
              <a:tabLst>
                <a:tab pos="1079500" algn="l"/>
                <a:tab pos="2743200" algn="l"/>
              </a:tabLst>
            </a:pPr>
            <a:r>
              <a:rPr lang="en-US" sz="2240" dirty="0" smtClean="0">
                <a:latin typeface="Arial" panose="020B0604020202020204" pitchFamily="34" charset="0"/>
                <a:cs typeface="Arial" panose="020B0604020202020204" pitchFamily="34" charset="0"/>
              </a:rPr>
              <a:t>Solve</a:t>
            </a:r>
            <a:r>
              <a:rPr lang="en-US" sz="224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40" dirty="0" smtClean="0">
                <a:latin typeface="Arial" panose="020B0604020202020204" pitchFamily="34" charset="0"/>
                <a:cs typeface="Arial" panose="020B0604020202020204" pitchFamily="34" charset="0"/>
              </a:rPr>
              <a:t>giving </a:t>
            </a:r>
            <a:r>
              <a:rPr lang="en-US" sz="2240" dirty="0">
                <a:latin typeface="Arial" panose="020B0604020202020204" pitchFamily="34" charset="0"/>
                <a:cs typeface="Arial" panose="020B0604020202020204" pitchFamily="34" charset="0"/>
              </a:rPr>
              <a:t>your solutions to 2 decimal places</a:t>
            </a:r>
          </a:p>
          <a:p>
            <a:pPr marL="969963" lvl="1" indent="-455613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24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4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4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40" dirty="0">
                <a:latin typeface="Arial" panose="020B0604020202020204" pitchFamily="34" charset="0"/>
                <a:cs typeface="Arial" panose="020B0604020202020204" pitchFamily="34" charset="0"/>
              </a:rPr>
              <a:t>+ 6</a:t>
            </a:r>
            <a:r>
              <a:rPr lang="en-US" sz="224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40" dirty="0">
                <a:latin typeface="Arial" panose="020B0604020202020204" pitchFamily="34" charset="0"/>
                <a:cs typeface="Arial" panose="020B0604020202020204" pitchFamily="34" charset="0"/>
              </a:rPr>
              <a:t> - 10 - 0 </a:t>
            </a:r>
            <a:endParaRPr lang="en-US" sz="224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69963" lvl="1" indent="-455613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24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4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4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4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4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4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24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4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40" dirty="0">
                <a:latin typeface="Arial" panose="020B0604020202020204" pitchFamily="34" charset="0"/>
                <a:cs typeface="Arial" panose="020B0604020202020204" pitchFamily="34" charset="0"/>
              </a:rPr>
              <a:t>- 6 - 0</a:t>
            </a:r>
          </a:p>
          <a:p>
            <a:pPr marL="969963" lvl="1" indent="-455613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24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4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4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4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4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24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4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4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40" dirty="0">
                <a:latin typeface="Arial" panose="020B0604020202020204" pitchFamily="34" charset="0"/>
                <a:cs typeface="Arial" panose="020B0604020202020204" pitchFamily="34" charset="0"/>
              </a:rPr>
              <a:t>- 2 = 0 </a:t>
            </a:r>
            <a:endParaRPr lang="en-US" sz="224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69963" lvl="1" indent="-455613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24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4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4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4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40" dirty="0">
                <a:latin typeface="Arial" panose="020B0604020202020204" pitchFamily="34" charset="0"/>
                <a:cs typeface="Arial" panose="020B0604020202020204" pitchFamily="34" charset="0"/>
              </a:rPr>
              <a:t>+ 3</a:t>
            </a:r>
            <a:r>
              <a:rPr lang="en-US" sz="224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40" dirty="0">
                <a:latin typeface="Arial" panose="020B0604020202020204" pitchFamily="34" charset="0"/>
                <a:cs typeface="Arial" panose="020B0604020202020204" pitchFamily="34" charset="0"/>
              </a:rPr>
              <a:t> - 8 = 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flipH="1">
            <a:off x="251519" y="5766355"/>
            <a:ext cx="8500605" cy="830997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Q14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Use the quadratic formula and a calculator to find the solutions. Round to 2 decimal places.</a:t>
            </a:r>
          </a:p>
        </p:txBody>
      </p:sp>
    </p:spTree>
    <p:extLst>
      <p:ext uri="{BB962C8B-B14F-4D97-AF65-F5344CB8AC3E}">
        <p14:creationId xmlns:p14="http://schemas.microsoft.com/office/powerpoint/2010/main" val="370529209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900" dirty="0"/>
              <a:t>9.2 – Solving Quadratic Equations 2</a:t>
            </a:r>
            <a:endParaRPr lang="en-GB" sz="39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284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75835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2763" indent="-512763">
              <a:buClr>
                <a:srgbClr val="C00000"/>
              </a:buClr>
              <a:buFont typeface="+mj-lt"/>
              <a:buAutoNum type="arabicPeriod" startAt="15"/>
              <a:tabLst>
                <a:tab pos="1079500" algn="l"/>
                <a:tab pos="2743200" algn="l"/>
              </a:tabLst>
            </a:pPr>
            <a:r>
              <a:rPr lang="en-US" sz="2240" dirty="0">
                <a:latin typeface="Arial" panose="020B0604020202020204" pitchFamily="34" charset="0"/>
                <a:cs typeface="Arial" panose="020B0604020202020204" pitchFamily="34" charset="0"/>
              </a:rPr>
              <a:t>Solve 2x</a:t>
            </a:r>
            <a:r>
              <a:rPr lang="en-US" sz="224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40" dirty="0">
                <a:latin typeface="Arial" panose="020B0604020202020204" pitchFamily="34" charset="0"/>
                <a:cs typeface="Arial" panose="020B0604020202020204" pitchFamily="34" charset="0"/>
              </a:rPr>
              <a:t> - 7x - 15</a:t>
            </a:r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240" dirty="0" smtClean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2240" dirty="0">
                <a:latin typeface="Arial" panose="020B0604020202020204" pitchFamily="34" charset="0"/>
                <a:cs typeface="Arial" panose="020B0604020202020204" pitchFamily="34" charset="0"/>
              </a:rPr>
              <a:t>finding factors </a:t>
            </a:r>
            <a:r>
              <a:rPr lang="en-US" sz="2240" dirty="0" smtClean="0">
                <a:latin typeface="Arial" panose="020B0604020202020204" pitchFamily="34" charset="0"/>
                <a:cs typeface="Arial" panose="020B0604020202020204" pitchFamily="34" charset="0"/>
              </a:rPr>
              <a:t>of -</a:t>
            </a:r>
            <a:r>
              <a:rPr lang="en-US" sz="2240" dirty="0"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endParaRPr lang="en-US" sz="224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240" dirty="0" smtClean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2240" dirty="0">
                <a:latin typeface="Arial" panose="020B0604020202020204" pitchFamily="34" charset="0"/>
                <a:cs typeface="Arial" panose="020B0604020202020204" pitchFamily="34" charset="0"/>
              </a:rPr>
              <a:t>using the quadratic formula.</a:t>
            </a:r>
          </a:p>
          <a:p>
            <a:pPr>
              <a:buClr>
                <a:srgbClr val="C00000"/>
              </a:buClr>
              <a:tabLst>
                <a:tab pos="1079500" algn="l"/>
                <a:tab pos="2743200" algn="l"/>
              </a:tabLst>
            </a:pPr>
            <a:r>
              <a:rPr lang="en-US" sz="224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 </a:t>
            </a:r>
            <a:r>
              <a:rPr lang="en-US" sz="2240" dirty="0">
                <a:latin typeface="Arial" panose="020B0604020202020204" pitchFamily="34" charset="0"/>
                <a:cs typeface="Arial" panose="020B0604020202020204" pitchFamily="34" charset="0"/>
              </a:rPr>
              <a:t>Does it matter which method you use? When is it better to use the formula?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05905" y="3429000"/>
            <a:ext cx="5130191" cy="2023769"/>
            <a:chOff x="3483872" y="1089031"/>
            <a:chExt cx="5264592" cy="2023769"/>
          </a:xfrm>
        </p:grpSpPr>
        <p:sp>
          <p:nvSpPr>
            <p:cNvPr id="10" name="Round Diagonal Corner Rectangle 9"/>
            <p:cNvSpPr/>
            <p:nvPr/>
          </p:nvSpPr>
          <p:spPr>
            <a:xfrm>
              <a:off x="3491880" y="1089031"/>
              <a:ext cx="5256584" cy="2023769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 Diagonal Corner Rectangle 10"/>
            <p:cNvSpPr/>
            <p:nvPr/>
          </p:nvSpPr>
          <p:spPr>
            <a:xfrm>
              <a:off x="3483872" y="1089031"/>
              <a:ext cx="5256584" cy="47211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 – Exam-Style Questions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563889" y="1666250"/>
              <a:ext cx="5095139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200" dirty="0"/>
                <a:t>Solve 5</a:t>
              </a:r>
              <a:r>
                <a:rPr lang="en-US" sz="2200" i="1" dirty="0"/>
                <a:t>x</a:t>
              </a:r>
              <a:r>
                <a:rPr lang="en-US" sz="2200" baseline="30000" dirty="0"/>
                <a:t>2</a:t>
              </a:r>
              <a:r>
                <a:rPr lang="en-US" sz="2200" dirty="0"/>
                <a:t> + 6</a:t>
              </a:r>
              <a:r>
                <a:rPr lang="en-US" sz="2200" i="1" dirty="0"/>
                <a:t>x</a:t>
              </a:r>
              <a:r>
                <a:rPr lang="en-US" sz="2200" dirty="0"/>
                <a:t> - 2 = 0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200" dirty="0"/>
                <a:t>Give your solutions correct to 2 decimal places. </a:t>
              </a:r>
              <a:r>
                <a:rPr lang="en-US" sz="2200" dirty="0" smtClean="0"/>
                <a:t>	</a:t>
              </a:r>
              <a:r>
                <a:rPr lang="en-US" sz="2200" b="1" dirty="0" smtClean="0"/>
                <a:t>(</a:t>
              </a:r>
              <a:r>
                <a:rPr lang="en-US" sz="2200" b="1" dirty="0"/>
                <a:t>3 marks)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200" dirty="0" smtClean="0"/>
                <a:t>	</a:t>
              </a:r>
              <a:r>
                <a:rPr lang="en-US" sz="2200" i="1" dirty="0" smtClean="0"/>
                <a:t>June </a:t>
              </a:r>
              <a:r>
                <a:rPr lang="en-US" sz="2200" i="1" dirty="0"/>
                <a:t>2013, QIS, 5MB3H/0lJ</a:t>
              </a:r>
              <a:endParaRPr lang="en-US" sz="2200" b="1" i="1" dirty="0"/>
            </a:p>
          </p:txBody>
        </p:sp>
      </p:grpSp>
      <p:sp>
        <p:nvSpPr>
          <p:cNvPr id="13" name="Rectangle 12"/>
          <p:cNvSpPr/>
          <p:nvPr/>
        </p:nvSpPr>
        <p:spPr>
          <a:xfrm flipH="1">
            <a:off x="223753" y="5517232"/>
            <a:ext cx="5204539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Q16 strategy hint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The instruction to give your solutions correct to 2 decimal places is a hint that you cannot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factorise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equation.</a:t>
            </a:r>
          </a:p>
        </p:txBody>
      </p:sp>
      <p:sp>
        <p:nvSpPr>
          <p:cNvPr id="14" name="Rectangle 13"/>
          <p:cNvSpPr/>
          <p:nvPr/>
        </p:nvSpPr>
        <p:spPr>
          <a:xfrm flipH="1">
            <a:off x="5580112" y="4350583"/>
            <a:ext cx="3189525" cy="2246769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 hint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 know the quadratic formula in the exam. Always make sure you give your answer exactly as the exam question asks.</a:t>
            </a:r>
          </a:p>
        </p:txBody>
      </p:sp>
    </p:spTree>
    <p:extLst>
      <p:ext uri="{BB962C8B-B14F-4D97-AF65-F5344CB8AC3E}">
        <p14:creationId xmlns:p14="http://schemas.microsoft.com/office/powerpoint/2010/main" val="418388613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900" dirty="0" smtClean="0"/>
              <a:t>9.3 – Completing the Square</a:t>
            </a:r>
            <a:endParaRPr lang="en-GB" sz="39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651030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00" b="1" dirty="0" smtClean="0">
                <a:latin typeface="Calibri" panose="020F0502020204030204" pitchFamily="34" charset="0"/>
              </a:rPr>
              <a:t>Page 284</a:t>
            </a:r>
            <a:endParaRPr lang="en-GB" sz="1300" b="1" dirty="0">
              <a:latin typeface="Calibri" panose="020F0502020204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2062036"/>
              </p:ext>
            </p:extLst>
          </p:nvPr>
        </p:nvGraphicFramePr>
        <p:xfrm>
          <a:off x="251518" y="1268760"/>
          <a:ext cx="8568952" cy="4463546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142238"/>
                <a:gridCol w="2178244"/>
                <a:gridCol w="4248470"/>
              </a:tblGrid>
              <a:tr h="633159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Objectives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Did you know?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455073">
                <a:tc gridSpan="2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 the square for a quadratic expression.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Solve quadratic equations by completing the square.</a:t>
                      </a:r>
                      <a:endParaRPr lang="en-US" sz="26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Completing the square can help you find the maximum or minimum point of a quadratic curve.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</a:tr>
              <a:tr h="523307">
                <a:tc>
                  <a:txBody>
                    <a:bodyPr/>
                    <a:lstStyle/>
                    <a:p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Fluency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37872">
                <a:tc gridSpan="3"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Which of these expand and simplify to give an </a:t>
                      </a:r>
                      <a:r>
                        <a:rPr lang="en-US" sz="25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term of 2</a:t>
                      </a:r>
                      <a:r>
                        <a:rPr lang="en-US" sz="25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25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+ 4)</a:t>
                      </a:r>
                      <a:r>
                        <a:rPr lang="en-US" sz="25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(</a:t>
                      </a:r>
                      <a:r>
                        <a:rPr lang="en-US" sz="25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+ 2)</a:t>
                      </a:r>
                      <a:r>
                        <a:rPr lang="en-US" sz="25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(</a:t>
                      </a:r>
                      <a:r>
                        <a:rPr lang="en-US" sz="25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+1)</a:t>
                      </a:r>
                      <a:r>
                        <a:rPr lang="en-US" sz="25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(</a:t>
                      </a:r>
                      <a:r>
                        <a:rPr lang="en-US" sz="25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- 2)</a:t>
                      </a:r>
                      <a:r>
                        <a:rPr lang="en-US" sz="25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0" lang="en-US" sz="2500" kern="1200" baseline="300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 flipH="1">
            <a:off x="239283" y="6127993"/>
            <a:ext cx="8581188" cy="4770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5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en-US" sz="25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en-US" sz="25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Homework, practice and support: Higher </a:t>
            </a:r>
            <a:r>
              <a:rPr lang="en-US" sz="2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9.3</a:t>
            </a:r>
            <a:endParaRPr lang="en-US" sz="2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70613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900" dirty="0"/>
              <a:t>9.3 – Completing the Square</a:t>
            </a:r>
            <a:endParaRPr lang="en-GB" sz="39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285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196752"/>
                <a:ext cx="4896544" cy="47069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00050" indent="-400050">
                  <a:buClr>
                    <a:srgbClr val="C00000"/>
                  </a:buClr>
                  <a:buFont typeface="+mj-lt"/>
                  <a:buAutoNum type="arabicPeriod"/>
                  <a:tabLst>
                    <a:tab pos="1079500" algn="l"/>
                    <a:tab pos="2743200" algn="l"/>
                  </a:tabLst>
                </a:pP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Expand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and simplify</a:t>
                </a:r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/>
                  <a:tabLst>
                    <a:tab pos="1079500" algn="l"/>
                    <a:tab pos="2743200" algn="l"/>
                  </a:tabLst>
                </a:pP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+ 4)</a:t>
                </a:r>
                <a:r>
                  <a:rPr lang="en-US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2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- 3)</a:t>
                </a:r>
                <a:r>
                  <a:rPr lang="en-US" sz="24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24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 startAt="3"/>
                  <a:tabLst>
                    <a:tab pos="1079500" algn="l"/>
                    <a:tab pos="2743200" algn="l"/>
                  </a:tabLst>
                </a:pP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(2</a:t>
                </a:r>
                <a:r>
                  <a:rPr lang="en-US" sz="2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+ 3)</a:t>
                </a:r>
                <a:r>
                  <a:rPr lang="en-US" sz="24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	</a:t>
                </a:r>
                <a:r>
                  <a:rPr lang="en-US" sz="2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+ 2)2 + 4 </a:t>
                </a:r>
                <a:endParaRPr lang="en-US" sz="2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 startAt="5"/>
                  <a:tabLst>
                    <a:tab pos="1079500" algn="l"/>
                    <a:tab pos="2743200" algn="l"/>
                  </a:tabLst>
                </a:pP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1)</a:t>
                </a:r>
                <a:r>
                  <a:rPr lang="en-US" sz="24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+ 7</a:t>
                </a:r>
              </a:p>
              <a:p>
                <a:pPr marL="400050" indent="-400050">
                  <a:buClr>
                    <a:srgbClr val="C00000"/>
                  </a:buClr>
                  <a:buFont typeface="+mj-lt"/>
                  <a:buAutoNum type="arabicPeriod"/>
                  <a:tabLst>
                    <a:tab pos="1079500" algn="l"/>
                    <a:tab pos="2743200" algn="l"/>
                  </a:tabLst>
                </a:pP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Simplify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these surds.</a:t>
                </a:r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/>
                  <a:tabLst>
                    <a:tab pos="1079500" algn="l"/>
                    <a:tab pos="2743200" algn="l"/>
                  </a:tabLst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45</m:t>
                        </m:r>
                      </m:e>
                    </m:rad>
                  </m:oMath>
                </a14:m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2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32</m:t>
                        </m:r>
                      </m:e>
                    </m:rad>
                  </m:oMath>
                </a14:m>
                <a:endParaRPr lang="en-US" sz="2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 startAt="3"/>
                  <a:tabLst>
                    <a:tab pos="1079500" algn="l"/>
                    <a:tab pos="2743200" algn="l"/>
                  </a:tabLst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48</m:t>
                        </m:r>
                      </m:e>
                    </m:rad>
                  </m:oMath>
                </a14:m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2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90</m:t>
                        </m:r>
                      </m:e>
                    </m:rad>
                  </m:oMath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0050" indent="-400050">
                  <a:buClr>
                    <a:srgbClr val="C00000"/>
                  </a:buClr>
                  <a:buFont typeface="+mj-lt"/>
                  <a:buAutoNum type="arabicPeriod"/>
                  <a:tabLst>
                    <a:tab pos="1079500" algn="l"/>
                    <a:tab pos="2743200" algn="l"/>
                  </a:tabLst>
                </a:pP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Solve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, giving your answers in surd form</a:t>
                </a:r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/>
                  <a:tabLst>
                    <a:tab pos="1079500" algn="l"/>
                    <a:tab pos="2743200" algn="l"/>
                  </a:tabLst>
                </a:pPr>
                <a:r>
                  <a:rPr lang="en-US" sz="2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- 1 = ±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2400" dirty="0" smtClean="0"/>
                  <a:t>	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b.</a:t>
                </a:r>
                <a:r>
                  <a:rPr lang="en-US" sz="2400" dirty="0" smtClean="0"/>
                  <a:t> </a:t>
                </a:r>
                <a:r>
                  <a:rPr lang="en-US" sz="2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2 = ±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 startAt="3"/>
                  <a:tabLst>
                    <a:tab pos="1079500" algn="l"/>
                    <a:tab pos="2743200" algn="l"/>
                  </a:tabLst>
                </a:pPr>
                <a:r>
                  <a:rPr lang="en-US" sz="2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- 7 = ±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 startAt="3"/>
                  <a:tabLst>
                    <a:tab pos="1079500" algn="l"/>
                    <a:tab pos="2743200" algn="l"/>
                  </a:tabLst>
                </a:pPr>
                <a:r>
                  <a:rPr lang="en-US" sz="2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- 4 =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±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4896544" cy="4706994"/>
              </a:xfrm>
              <a:prstGeom prst="rect">
                <a:avLst/>
              </a:prstGeom>
              <a:blipFill rotWithShape="0">
                <a:blip r:embed="rId4"/>
                <a:stretch>
                  <a:fillRect l="-1619" t="-907" r="-2242" b="-2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lowchart: Delay 14"/>
          <p:cNvSpPr/>
          <p:nvPr/>
        </p:nvSpPr>
        <p:spPr>
          <a:xfrm flipH="1">
            <a:off x="5215019" y="1196752"/>
            <a:ext cx="365093" cy="5369378"/>
          </a:xfrm>
          <a:prstGeom prst="flowChartDelay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 flipH="1">
                <a:off x="225755" y="6062519"/>
                <a:ext cx="4989264" cy="523220"/>
              </a:xfrm>
              <a:prstGeom prst="rect">
                <a:avLst/>
              </a:prstGeom>
              <a:solidFill>
                <a:srgbClr val="FAFAB4"/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165100" dist="38100" dir="2700000" sx="102000" sy="102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Q3a </a:t>
                </a:r>
                <a:r>
                  <a:rPr lang="en-US" sz="2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hint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– </a:t>
                </a:r>
                <a:r>
                  <a:rPr lang="en-US" sz="2400" i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US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</a:t>
                </a:r>
                <a:r>
                  <a:rPr lang="en-US" sz="2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+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2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i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US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</a:t>
                </a:r>
                <a:r>
                  <a:rPr lang="en-US" sz="2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-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25755" y="6062519"/>
                <a:ext cx="4989264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165100" dist="38100" dir="2700000" sx="102000" sy="102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692586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900" dirty="0"/>
              <a:t>9.3 – Completing the Square</a:t>
            </a:r>
            <a:endParaRPr lang="en-GB" sz="39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285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4"/>
              <a:tabLst>
                <a:tab pos="1079500" algn="l"/>
                <a:tab pos="2743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Write a quadratic expression for the area of the large square.</a:t>
            </a:r>
          </a:p>
        </p:txBody>
      </p:sp>
      <p:sp>
        <p:nvSpPr>
          <p:cNvPr id="16" name="Rectangle 15"/>
          <p:cNvSpPr/>
          <p:nvPr/>
        </p:nvSpPr>
        <p:spPr>
          <a:xfrm flipH="1">
            <a:off x="251520" y="4640824"/>
            <a:ext cx="5243766" cy="670953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88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 </a:t>
            </a:r>
            <a:r>
              <a:rPr lang="en-US" sz="188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188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Write an expression with two brackets. Expand to get a quadratic expression.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4586" t="55539" r="59763" b="18900"/>
          <a:stretch/>
        </p:blipFill>
        <p:spPr>
          <a:xfrm>
            <a:off x="1547664" y="2027749"/>
            <a:ext cx="2664296" cy="247477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75085" y="5445224"/>
            <a:ext cx="5213924" cy="1117575"/>
            <a:chOff x="150164" y="6494199"/>
            <a:chExt cx="5213924" cy="1117575"/>
          </a:xfrm>
        </p:grpSpPr>
        <p:sp>
          <p:nvSpPr>
            <p:cNvPr id="9" name="Rectangle 8"/>
            <p:cNvSpPr/>
            <p:nvPr/>
          </p:nvSpPr>
          <p:spPr>
            <a:xfrm flipH="1">
              <a:off x="150164" y="6673055"/>
              <a:ext cx="5213924" cy="93871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74320" rtlCol="0" anchor="t" anchorCtr="0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Expressions such as (x + 2)</a:t>
              </a:r>
              <a:r>
                <a:rPr lang="en-US" sz="2000" baseline="30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(</a:t>
              </a:r>
              <a:r>
                <a:rPr lang="en-US" sz="20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1)</a:t>
              </a:r>
              <a:r>
                <a:rPr lang="en-US" sz="2000" baseline="30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(x </a:t>
              </a:r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½)</a:t>
              </a:r>
              <a:r>
                <a:rPr lang="en-US" sz="2000" baseline="30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are called </a:t>
              </a:r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perfect squares</a:t>
              </a:r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0" name="Pentagon 9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4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9637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900" dirty="0"/>
              <a:t>9.3 – Completing the Square</a:t>
            </a:r>
            <a:endParaRPr lang="en-GB" sz="39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285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4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5"/>
              <a:tabLst>
                <a:tab pos="1079500" algn="l"/>
                <a:tab pos="2743200" algn="l"/>
              </a:tabLst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Write these expressions in the form (</a:t>
            </a:r>
            <a: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+ 2)</a:t>
            </a:r>
            <a:r>
              <a:rPr lang="en-US" sz="27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+ 2)</a:t>
            </a:r>
            <a:r>
              <a:rPr lang="en-US" sz="27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7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+ 5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7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7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+ 6 </a:t>
            </a:r>
            <a:endParaRPr lang="en-US" sz="2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3"/>
              <a:tabLst>
                <a:tab pos="1079500" algn="l"/>
                <a:tab pos="2743200" algn="l"/>
              </a:tabLst>
            </a:pPr>
            <a:r>
              <a:rPr lang="en-US" sz="2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7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– 1</a:t>
            </a:r>
            <a:b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Font typeface="+mj-lt"/>
              <a:buAutoNum type="arabicPeriod" startAt="5"/>
              <a:tabLst>
                <a:tab pos="1079500" algn="l"/>
                <a:tab pos="2743200" algn="l"/>
              </a:tabLst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these as perfect squares.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7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+ 6</a:t>
            </a:r>
            <a: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+ 9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7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7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+ 8</a:t>
            </a:r>
            <a:r>
              <a:rPr lang="en-US" sz="2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+ 16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3"/>
              <a:tabLst>
                <a:tab pos="1079500" algn="l"/>
                <a:tab pos="2743200" algn="l"/>
              </a:tabLst>
            </a:pPr>
            <a:r>
              <a:rPr lang="en-US" sz="2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7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+ 25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3"/>
              <a:tabLst>
                <a:tab pos="1079500" algn="l"/>
                <a:tab pos="2743200" algn="l"/>
              </a:tabLst>
            </a:pPr>
            <a:r>
              <a:rPr lang="en-US" sz="2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7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+ 12</a:t>
            </a:r>
            <a: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+ 16</a:t>
            </a:r>
          </a:p>
        </p:txBody>
      </p:sp>
      <p:sp>
        <p:nvSpPr>
          <p:cNvPr id="11" name="Rectangle 10"/>
          <p:cNvSpPr/>
          <p:nvPr/>
        </p:nvSpPr>
        <p:spPr>
          <a:xfrm flipH="1">
            <a:off x="251520" y="3534107"/>
            <a:ext cx="5204539" cy="830997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Q5a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expression with your answer to 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88851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3798" cy="648072"/>
          </a:xfrm>
        </p:spPr>
        <p:txBody>
          <a:bodyPr>
            <a:noAutofit/>
          </a:bodyPr>
          <a:lstStyle/>
          <a:p>
            <a:r>
              <a:rPr lang="en-GB" sz="3900" dirty="0"/>
              <a:t>9.3 – Completing the Square</a:t>
            </a:r>
            <a:endParaRPr lang="en-GB" sz="39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281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79512" y="1183956"/>
            <a:ext cx="8712968" cy="4121608"/>
            <a:chOff x="3483872" y="1089031"/>
            <a:chExt cx="5264592" cy="3973236"/>
          </a:xfrm>
        </p:grpSpPr>
        <p:sp>
          <p:nvSpPr>
            <p:cNvPr id="10" name="Round Diagonal Corner Rectangle 9"/>
            <p:cNvSpPr/>
            <p:nvPr/>
          </p:nvSpPr>
          <p:spPr>
            <a:xfrm>
              <a:off x="3491880" y="1089031"/>
              <a:ext cx="5256584" cy="3973236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 Diagonal Corner Rectangle 14"/>
            <p:cNvSpPr/>
            <p:nvPr/>
          </p:nvSpPr>
          <p:spPr>
            <a:xfrm>
              <a:off x="3483872" y="1089031"/>
              <a:ext cx="5256584" cy="47211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Example 3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563890" y="1627363"/>
              <a:ext cx="2876177" cy="33855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200" dirty="0"/>
                <a:t>Write </a:t>
              </a:r>
              <a:r>
                <a:rPr lang="en-US" sz="2200" i="1" dirty="0"/>
                <a:t>x</a:t>
              </a:r>
              <a:r>
                <a:rPr lang="en-US" sz="2200" baseline="30000" dirty="0"/>
                <a:t>2</a:t>
              </a:r>
              <a:r>
                <a:rPr lang="en-US" sz="2200" dirty="0"/>
                <a:t> + 2</a:t>
              </a:r>
              <a:r>
                <a:rPr lang="en-US" sz="2200" i="1" dirty="0"/>
                <a:t>x</a:t>
              </a:r>
              <a:r>
                <a:rPr lang="en-US" sz="2200" dirty="0"/>
                <a:t> + 7 in the form </a:t>
              </a:r>
              <a:r>
                <a:rPr lang="en-US" sz="2200" dirty="0" smtClean="0"/>
                <a:t/>
              </a:r>
              <a:br>
                <a:rPr lang="en-US" sz="2200" dirty="0" smtClean="0"/>
              </a:br>
              <a:r>
                <a:rPr lang="en-US" sz="2200" dirty="0" smtClean="0"/>
                <a:t>(</a:t>
              </a:r>
              <a:r>
                <a:rPr lang="en-US" sz="2200" i="1" dirty="0"/>
                <a:t>x</a:t>
              </a:r>
              <a:r>
                <a:rPr lang="en-US" sz="2200" dirty="0"/>
                <a:t> + </a:t>
              </a:r>
              <a:r>
                <a:rPr lang="en-US" sz="2200" i="1" dirty="0"/>
                <a:t>p</a:t>
              </a:r>
              <a:r>
                <a:rPr lang="en-US" sz="2200" dirty="0"/>
                <a:t>)</a:t>
              </a:r>
              <a:r>
                <a:rPr lang="en-US" sz="2200" baseline="30000" dirty="0"/>
                <a:t>2</a:t>
              </a:r>
              <a:r>
                <a:rPr lang="en-US" sz="2200" dirty="0"/>
                <a:t> + </a:t>
              </a:r>
              <a:r>
                <a:rPr lang="en-US" sz="2200" i="1" dirty="0" smtClean="0"/>
                <a:t>q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endParaRPr lang="en-US" sz="1100" i="1" dirty="0" smtClean="0">
                <a:latin typeface="Comic Sans MS" panose="030F0702030302020204" pitchFamily="66" charset="0"/>
              </a:endParaRP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200" b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[</a:t>
              </a:r>
              <a:r>
                <a:rPr lang="en-US" sz="2200" b="1" i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x</a:t>
              </a:r>
              <a:r>
                <a:rPr lang="en-US" sz="2200" b="1" baseline="30000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2</a:t>
              </a:r>
              <a:r>
                <a:rPr lang="en-US" sz="2200" b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200" b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+ </a:t>
              </a:r>
              <a:r>
                <a:rPr lang="en-US" sz="2200" b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2</a:t>
              </a:r>
              <a:r>
                <a:rPr lang="en-US" sz="2200" b="1" i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x</a:t>
              </a:r>
              <a:r>
                <a:rPr lang="en-US" sz="2200" b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]</a:t>
              </a:r>
              <a:r>
                <a:rPr lang="en-US" sz="2200" b="1" dirty="0" smtClean="0">
                  <a:latin typeface="Comic Sans MS" panose="030F0702030302020204" pitchFamily="66" charset="0"/>
                </a:rPr>
                <a:t> </a:t>
              </a:r>
              <a:r>
                <a:rPr lang="en-US" sz="2200" b="1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+ 7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endParaRPr lang="en-US" sz="1400" b="1" dirty="0">
                <a:latin typeface="Comic Sans MS" panose="030F0702030302020204" pitchFamily="66" charset="0"/>
              </a:endParaRP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200" i="1" dirty="0">
                  <a:latin typeface="Comic Sans MS" panose="030F0702030302020204" pitchFamily="66" charset="0"/>
                </a:rPr>
                <a:t>x</a:t>
              </a:r>
              <a:r>
                <a:rPr lang="en-US" sz="2200" baseline="30000" dirty="0">
                  <a:latin typeface="Comic Sans MS" panose="030F0702030302020204" pitchFamily="66" charset="0"/>
                </a:rPr>
                <a:t>2</a:t>
              </a:r>
              <a:r>
                <a:rPr lang="en-US" sz="2200" dirty="0">
                  <a:latin typeface="Comic Sans MS" panose="030F0702030302020204" pitchFamily="66" charset="0"/>
                </a:rPr>
                <a:t> + 2</a:t>
              </a:r>
              <a:r>
                <a:rPr lang="en-US" sz="2200" i="1" dirty="0">
                  <a:latin typeface="Comic Sans MS" panose="030F0702030302020204" pitchFamily="66" charset="0"/>
                </a:rPr>
                <a:t>x</a:t>
              </a:r>
              <a:r>
                <a:rPr lang="en-US" sz="2200" dirty="0">
                  <a:latin typeface="Comic Sans MS" panose="030F0702030302020204" pitchFamily="66" charset="0"/>
                </a:rPr>
                <a:t> = (</a:t>
              </a:r>
              <a:r>
                <a:rPr lang="en-US" sz="2200" i="1" dirty="0" smtClean="0">
                  <a:latin typeface="Comic Sans MS" panose="030F0702030302020204" pitchFamily="66" charset="0"/>
                </a:rPr>
                <a:t>x </a:t>
              </a:r>
              <a:r>
                <a:rPr lang="en-US" sz="2200" dirty="0" smtClean="0">
                  <a:latin typeface="Comic Sans MS" panose="030F0702030302020204" pitchFamily="66" charset="0"/>
                </a:rPr>
                <a:t>+ 1)</a:t>
              </a:r>
              <a:r>
                <a:rPr lang="en-US" sz="2200" baseline="30000" dirty="0" smtClean="0">
                  <a:latin typeface="Comic Sans MS" panose="030F0702030302020204" pitchFamily="66" charset="0"/>
                </a:rPr>
                <a:t>2</a:t>
              </a:r>
              <a:r>
                <a:rPr lang="en-US" sz="2200" dirty="0" smtClean="0">
                  <a:latin typeface="Comic Sans MS" panose="030F0702030302020204" pitchFamily="66" charset="0"/>
                </a:rPr>
                <a:t> - 1</a:t>
              </a:r>
              <a:br>
                <a:rPr lang="en-US" sz="2200" dirty="0" smtClean="0">
                  <a:latin typeface="Comic Sans MS" panose="030F0702030302020204" pitchFamily="66" charset="0"/>
                </a:rPr>
              </a:br>
              <a:r>
                <a:rPr lang="en-US" sz="1200" dirty="0" smtClean="0">
                  <a:latin typeface="Comic Sans MS" panose="030F0702030302020204" pitchFamily="66" charset="0"/>
                </a:rPr>
                <a:t/>
              </a:r>
              <a:br>
                <a:rPr lang="en-US" sz="1200" dirty="0" smtClean="0">
                  <a:latin typeface="Comic Sans MS" panose="030F0702030302020204" pitchFamily="66" charset="0"/>
                </a:rPr>
              </a:br>
              <a:r>
                <a:rPr lang="de-DE" sz="2200" dirty="0">
                  <a:latin typeface="Comic Sans MS" panose="030F0702030302020204" pitchFamily="66" charset="0"/>
                </a:rPr>
                <a:t>So </a:t>
              </a:r>
              <a:r>
                <a:rPr lang="de-DE" sz="2200" dirty="0" smtClean="0">
                  <a:latin typeface="Comic Sans MS" panose="030F0702030302020204" pitchFamily="66" charset="0"/>
                </a:rPr>
                <a:t>[</a:t>
              </a:r>
              <a:r>
                <a:rPr lang="de-DE" sz="2200" i="1" dirty="0" smtClean="0">
                  <a:latin typeface="Comic Sans MS" panose="030F0702030302020204" pitchFamily="66" charset="0"/>
                </a:rPr>
                <a:t>x</a:t>
              </a:r>
              <a:r>
                <a:rPr lang="de-DE" sz="2200" baseline="30000" dirty="0" smtClean="0">
                  <a:latin typeface="Comic Sans MS" panose="030F0702030302020204" pitchFamily="66" charset="0"/>
                </a:rPr>
                <a:t>2</a:t>
              </a:r>
              <a:r>
                <a:rPr lang="de-DE" sz="2200" dirty="0" smtClean="0">
                  <a:latin typeface="Comic Sans MS" panose="030F0702030302020204" pitchFamily="66" charset="0"/>
                </a:rPr>
                <a:t> </a:t>
              </a:r>
              <a:r>
                <a:rPr lang="de-DE" sz="2200" dirty="0">
                  <a:latin typeface="Comic Sans MS" panose="030F0702030302020204" pitchFamily="66" charset="0"/>
                </a:rPr>
                <a:t>+ </a:t>
              </a:r>
              <a:r>
                <a:rPr lang="de-DE" sz="2200" dirty="0" smtClean="0">
                  <a:latin typeface="Comic Sans MS" panose="030F0702030302020204" pitchFamily="66" charset="0"/>
                </a:rPr>
                <a:t>2x] </a:t>
              </a:r>
              <a:r>
                <a:rPr lang="de-DE" sz="2200" dirty="0">
                  <a:latin typeface="Comic Sans MS" panose="030F0702030302020204" pitchFamily="66" charset="0"/>
                </a:rPr>
                <a:t>+ </a:t>
              </a:r>
              <a:r>
                <a:rPr lang="de-DE" sz="2200" dirty="0" smtClean="0">
                  <a:latin typeface="Comic Sans MS" panose="030F0702030302020204" pitchFamily="66" charset="0"/>
                </a:rPr>
                <a:t>7 = [(</a:t>
              </a:r>
              <a:r>
                <a:rPr lang="de-DE" sz="2200" i="1" dirty="0">
                  <a:latin typeface="Comic Sans MS" panose="030F0702030302020204" pitchFamily="66" charset="0"/>
                </a:rPr>
                <a:t>x</a:t>
              </a:r>
              <a:r>
                <a:rPr lang="de-DE" sz="2200" dirty="0">
                  <a:latin typeface="Comic Sans MS" panose="030F0702030302020204" pitchFamily="66" charset="0"/>
                </a:rPr>
                <a:t> + </a:t>
              </a:r>
              <a:r>
                <a:rPr lang="de-DE" sz="2200" dirty="0" smtClean="0">
                  <a:latin typeface="Comic Sans MS" panose="030F0702030302020204" pitchFamily="66" charset="0"/>
                </a:rPr>
                <a:t>1)</a:t>
              </a:r>
              <a:r>
                <a:rPr lang="de-DE" sz="2200" baseline="30000" dirty="0" smtClean="0">
                  <a:latin typeface="Comic Sans MS" panose="030F0702030302020204" pitchFamily="66" charset="0"/>
                </a:rPr>
                <a:t>2</a:t>
              </a:r>
              <a:r>
                <a:rPr lang="de-DE" sz="2200" dirty="0" smtClean="0">
                  <a:latin typeface="Comic Sans MS" panose="030F0702030302020204" pitchFamily="66" charset="0"/>
                </a:rPr>
                <a:t> </a:t>
              </a:r>
              <a:r>
                <a:rPr lang="de-DE" sz="2200" dirty="0">
                  <a:latin typeface="Comic Sans MS" panose="030F0702030302020204" pitchFamily="66" charset="0"/>
                </a:rPr>
                <a:t>- </a:t>
              </a:r>
              <a:r>
                <a:rPr lang="de-DE" sz="2200" dirty="0" smtClean="0">
                  <a:latin typeface="Comic Sans MS" panose="030F0702030302020204" pitchFamily="66" charset="0"/>
                </a:rPr>
                <a:t>1] </a:t>
              </a:r>
              <a:r>
                <a:rPr lang="de-DE" sz="2200" dirty="0">
                  <a:latin typeface="Comic Sans MS" panose="030F0702030302020204" pitchFamily="66" charset="0"/>
                </a:rPr>
                <a:t>+ </a:t>
              </a:r>
              <a:r>
                <a:rPr lang="de-DE" sz="2200" dirty="0" smtClean="0">
                  <a:latin typeface="Comic Sans MS" panose="030F0702030302020204" pitchFamily="66" charset="0"/>
                </a:rPr>
                <a:t>7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endParaRPr lang="de-DE" sz="1100" dirty="0">
                <a:latin typeface="Comic Sans MS" panose="030F0702030302020204" pitchFamily="66" charset="0"/>
              </a:endParaRP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200" dirty="0">
                  <a:latin typeface="Comic Sans MS" panose="030F0702030302020204" pitchFamily="66" charset="0"/>
                </a:rPr>
                <a:t> </a:t>
              </a:r>
              <a:r>
                <a:rPr lang="en-US" sz="2200" dirty="0" smtClean="0">
                  <a:latin typeface="Comic Sans MS" panose="030F0702030302020204" pitchFamily="66" charset="0"/>
                </a:rPr>
                <a:t>       = </a:t>
              </a:r>
              <a:r>
                <a:rPr lang="en-US" sz="2200" dirty="0">
                  <a:latin typeface="Comic Sans MS" panose="030F0702030302020204" pitchFamily="66" charset="0"/>
                </a:rPr>
                <a:t>(</a:t>
              </a:r>
              <a:r>
                <a:rPr lang="en-US" sz="2200" i="1" dirty="0" smtClean="0">
                  <a:latin typeface="Comic Sans MS" panose="030F0702030302020204" pitchFamily="66" charset="0"/>
                </a:rPr>
                <a:t>x </a:t>
              </a:r>
              <a:r>
                <a:rPr lang="en-US" sz="2200" dirty="0" smtClean="0">
                  <a:latin typeface="Comic Sans MS" panose="030F0702030302020204" pitchFamily="66" charset="0"/>
                </a:rPr>
                <a:t>+ 1)</a:t>
              </a:r>
              <a:r>
                <a:rPr lang="en-US" sz="2200" baseline="30000" dirty="0" smtClean="0">
                  <a:latin typeface="Comic Sans MS" panose="030F0702030302020204" pitchFamily="66" charset="0"/>
                </a:rPr>
                <a:t>2</a:t>
              </a:r>
              <a:r>
                <a:rPr lang="en-US" sz="2200" dirty="0" smtClean="0">
                  <a:latin typeface="Comic Sans MS" panose="030F0702030302020204" pitchFamily="66" charset="0"/>
                </a:rPr>
                <a:t> + 6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endParaRPr lang="en-US" sz="1200" dirty="0">
                <a:latin typeface="Comic Sans MS" panose="030F0702030302020204" pitchFamily="66" charset="0"/>
              </a:endParaRP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200" dirty="0" smtClean="0">
                  <a:latin typeface="Comic Sans MS" panose="030F0702030302020204" pitchFamily="66" charset="0"/>
                </a:rPr>
                <a:t>So </a:t>
              </a:r>
              <a:r>
                <a:rPr lang="en-US" sz="2200" i="1" dirty="0" smtClean="0">
                  <a:latin typeface="Comic Sans MS" panose="030F0702030302020204" pitchFamily="66" charset="0"/>
                </a:rPr>
                <a:t>p </a:t>
              </a:r>
              <a:r>
                <a:rPr lang="en-US" sz="2200" dirty="0" smtClean="0">
                  <a:latin typeface="Comic Sans MS" panose="030F0702030302020204" pitchFamily="66" charset="0"/>
                </a:rPr>
                <a:t>= 1 and q = 6</a:t>
              </a:r>
              <a:endParaRPr lang="en-US" sz="22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 flipH="1">
            <a:off x="4355976" y="1772816"/>
            <a:ext cx="4451242" cy="384721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Separate </a:t>
            </a:r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x terms from the constant.</a:t>
            </a:r>
          </a:p>
        </p:txBody>
      </p:sp>
      <p:sp>
        <p:nvSpPr>
          <p:cNvPr id="20" name="Rectangle 19"/>
          <p:cNvSpPr/>
          <p:nvPr/>
        </p:nvSpPr>
        <p:spPr>
          <a:xfrm flipH="1">
            <a:off x="4355976" y="2289646"/>
            <a:ext cx="4388486" cy="923330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perfect square which will give the correct 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terms, then subtract the constant to make the identity true.</a:t>
            </a:r>
          </a:p>
        </p:txBody>
      </p:sp>
      <p:sp>
        <p:nvSpPr>
          <p:cNvPr id="22" name="Rectangle 21"/>
          <p:cNvSpPr/>
          <p:nvPr/>
        </p:nvSpPr>
        <p:spPr>
          <a:xfrm flipH="1">
            <a:off x="5226699" y="3284984"/>
            <a:ext cx="3524390" cy="677108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Substitute the identity into the original expression.</a:t>
            </a:r>
          </a:p>
        </p:txBody>
      </p:sp>
      <p:cxnSp>
        <p:nvCxnSpPr>
          <p:cNvPr id="4" name="Straight Arrow Connector 3"/>
          <p:cNvCxnSpPr>
            <a:stCxn id="18" idx="3"/>
          </p:cNvCxnSpPr>
          <p:nvPr/>
        </p:nvCxnSpPr>
        <p:spPr>
          <a:xfrm flipH="1">
            <a:off x="2411760" y="1965177"/>
            <a:ext cx="1944216" cy="7437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0" idx="3"/>
          </p:cNvCxnSpPr>
          <p:nvPr/>
        </p:nvCxnSpPr>
        <p:spPr>
          <a:xfrm flipH="1">
            <a:off x="2987824" y="2751311"/>
            <a:ext cx="1368152" cy="3429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2" idx="3"/>
          </p:cNvCxnSpPr>
          <p:nvPr/>
        </p:nvCxnSpPr>
        <p:spPr>
          <a:xfrm flipH="1">
            <a:off x="4788024" y="3623538"/>
            <a:ext cx="438675" cy="934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179513" y="5305564"/>
            <a:ext cx="8712966" cy="1363796"/>
            <a:chOff x="150163" y="6494199"/>
            <a:chExt cx="7457202" cy="13637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 flipH="1">
                  <a:off x="150163" y="6635544"/>
                  <a:ext cx="7457202" cy="1222451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solidFill>
                    <a:srgbClr val="002060"/>
                  </a:solidFill>
                </a:ln>
                <a:effectLst>
                  <a:outerShdw blurRad="165100" dist="38100" dir="2700000" sx="102000" sy="102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tIns="274320" rtlCol="0" anchor="t" anchorCtr="0">
                  <a:spAutoFit/>
                </a:bodyPr>
                <a:lstStyle/>
                <a:p>
                  <a:r>
                    <a:rPr lang="en-US" sz="2400" i="1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ax</a:t>
                  </a:r>
                  <a:r>
                    <a:rPr lang="en-US" sz="2400" baseline="300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en-US" sz="24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+ </a:t>
                  </a:r>
                  <a:r>
                    <a:rPr lang="en-US" sz="2400" i="1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bx</a:t>
                  </a:r>
                  <a:r>
                    <a:rPr lang="en-US" sz="24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+ </a:t>
                  </a:r>
                  <a:r>
                    <a:rPr lang="en-US" sz="2400" i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  <a:r>
                    <a:rPr lang="en-US" sz="24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can be </a:t>
                  </a:r>
                  <a:r>
                    <a:rPr lang="en-US" sz="24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written </a:t>
                  </a:r>
                  <a:r>
                    <a:rPr lang="en-US" sz="24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 the form </a:t>
                  </a:r>
                  <a:r>
                    <a:rPr lang="en-US" sz="24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(x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24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  <a:r>
                    <a:rPr lang="en-US" sz="2400" baseline="300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en-US" sz="24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– (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24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  <a:r>
                    <a:rPr lang="en-US" sz="2400" baseline="300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en-US" sz="24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+ c </a:t>
                  </a:r>
                  <a:r>
                    <a:rPr lang="en-US" sz="24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This is called </a:t>
                  </a:r>
                  <a:r>
                    <a:rPr lang="en-US" sz="24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completing the square</a:t>
                  </a:r>
                  <a:r>
                    <a:rPr lang="en-US" sz="24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50163" y="6635544"/>
                  <a:ext cx="7457202" cy="122245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>
                  <a:solidFill>
                    <a:srgbClr val="002060"/>
                  </a:solidFill>
                </a:ln>
                <a:effectLst>
                  <a:outerShdw blurRad="165100" dist="38100" dir="2700000" sx="102000" sy="102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Pentagon 30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2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 flipH="1">
            <a:off x="5220072" y="4077072"/>
            <a:ext cx="3524390" cy="384721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Simplify the expression</a:t>
            </a:r>
          </a:p>
        </p:txBody>
      </p:sp>
      <p:sp>
        <p:nvSpPr>
          <p:cNvPr id="19" name="Rectangle 18"/>
          <p:cNvSpPr/>
          <p:nvPr/>
        </p:nvSpPr>
        <p:spPr>
          <a:xfrm flipH="1">
            <a:off x="4067944" y="4552092"/>
            <a:ext cx="4699913" cy="677108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 </a:t>
            </a:r>
            <a:r>
              <a:rPr lang="en-US" sz="1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(x </a:t>
            </a:r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</a:t>
            </a:r>
            <a:r>
              <a:rPr lang="en-US" sz="19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+ 6 with (x </a:t>
            </a:r>
            <a:r>
              <a:rPr lang="en-US" sz="1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p)</a:t>
            </a:r>
            <a:r>
              <a:rPr lang="en-US" sz="19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 and write down the values.</a:t>
            </a:r>
          </a:p>
        </p:txBody>
      </p:sp>
      <p:cxnSp>
        <p:nvCxnSpPr>
          <p:cNvPr id="32" name="Straight Arrow Connector 31"/>
          <p:cNvCxnSpPr>
            <a:stCxn id="17" idx="3"/>
          </p:cNvCxnSpPr>
          <p:nvPr/>
        </p:nvCxnSpPr>
        <p:spPr>
          <a:xfrm flipH="1">
            <a:off x="2771800" y="4269433"/>
            <a:ext cx="2448272" cy="236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9" idx="3"/>
          </p:cNvCxnSpPr>
          <p:nvPr/>
        </p:nvCxnSpPr>
        <p:spPr>
          <a:xfrm flipH="1">
            <a:off x="2771800" y="4890646"/>
            <a:ext cx="129614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52418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900" dirty="0"/>
              <a:t>9.3 – Completing the Square</a:t>
            </a:r>
            <a:endParaRPr lang="en-GB" sz="39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285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231007"/>
                <a:ext cx="5256584" cy="4813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00050" indent="-400050">
                  <a:buClr>
                    <a:srgbClr val="C00000"/>
                  </a:buClr>
                  <a:buFont typeface="+mj-lt"/>
                  <a:buAutoNum type="arabicPeriod" startAt="7"/>
                  <a:tabLst>
                    <a:tab pos="1079500" algn="l"/>
                    <a:tab pos="2743200" algn="l"/>
                  </a:tabLst>
                </a:pP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Write these in the form (</a:t>
                </a:r>
                <a:r>
                  <a:rPr lang="en-US" sz="2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 + 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:r>
                  <a:rPr lang="en-US" sz="2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q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2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/>
                  <a:tabLst>
                    <a:tab pos="1079500" algn="l"/>
                    <a:tab pos="2743200" algn="l"/>
                  </a:tabLst>
                </a:pPr>
                <a:r>
                  <a:rPr lang="en-US" sz="2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4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+ 2</a:t>
                </a:r>
                <a:r>
                  <a:rPr lang="en-US" sz="2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- 1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2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2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+ 8</a:t>
                </a:r>
                <a:r>
                  <a:rPr lang="en-US" sz="2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 startAt="3"/>
                  <a:tabLst>
                    <a:tab pos="1079500" algn="l"/>
                    <a:tab pos="2743200" algn="l"/>
                  </a:tabLst>
                </a:pPr>
                <a:r>
                  <a:rPr lang="en-US" sz="2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4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+ 12</a:t>
                </a:r>
                <a:r>
                  <a:rPr lang="en-US" sz="2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	</a:t>
                </a:r>
                <a:r>
                  <a:rPr lang="en-US" sz="2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:r>
                  <a:rPr lang="en-US" sz="2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x</a:t>
                </a:r>
                <a:r>
                  <a:rPr lang="en-US" sz="24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+ 6</a:t>
                </a:r>
                <a:r>
                  <a:rPr lang="en-US" sz="2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+ 11</a:t>
                </a:r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 startAt="5"/>
                  <a:tabLst>
                    <a:tab pos="1079500" algn="l"/>
                    <a:tab pos="2743200" algn="l"/>
                  </a:tabLst>
                </a:pPr>
                <a:r>
                  <a:rPr lang="en-US" sz="2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4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- 4</a:t>
                </a:r>
                <a:r>
                  <a:rPr lang="en-US" sz="2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marL="400050" indent="-400050">
                  <a:buClr>
                    <a:srgbClr val="C00000"/>
                  </a:buClr>
                  <a:buFont typeface="+mj-lt"/>
                  <a:buAutoNum type="arabicPeriod" startAt="7"/>
                  <a:tabLst>
                    <a:tab pos="1079500" algn="l"/>
                    <a:tab pos="2743200" algn="l"/>
                  </a:tabLst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Copy and complete to solve the quadratic equation, giving your answer in surd form.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4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4x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+ 1 =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b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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24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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+ 1 = 0</a:t>
                </a:r>
                <a:b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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24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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/>
                </a:r>
                <a:b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</a:b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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±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400" dirty="0">
                            <a:latin typeface="Arial" panose="020B0604020202020204" pitchFamily="34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</m:t>
                        </m:r>
                      </m:e>
                    </m:rad>
                  </m:oMath>
                </a14:m>
                <a:r>
                  <a:rPr lang="en-US" sz="2000" dirty="0" smtClean="0">
                    <a:latin typeface="Arial" panose="020B0604020202020204" pitchFamily="34" charset="0"/>
                  </a:rPr>
                  <a:t/>
                </a:r>
                <a:br>
                  <a:rPr lang="en-US" sz="2000" dirty="0" smtClean="0">
                    <a:latin typeface="Arial" panose="020B0604020202020204" pitchFamily="34" charset="0"/>
                  </a:rPr>
                </a:b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x =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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dirty="0">
                            <a:latin typeface="Arial" panose="020B0604020202020204" pitchFamily="34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</m:t>
                        </m:r>
                      </m:e>
                    </m:rad>
                  </m:oMath>
                </a14:m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or </a:t>
                </a:r>
                <a:r>
                  <a:rPr lang="en-US" sz="2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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dirty="0">
                            <a:latin typeface="Arial" panose="020B0604020202020204" pitchFamily="34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</m:t>
                        </m:r>
                      </m:e>
                    </m:rad>
                  </m:oMath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231007"/>
                <a:ext cx="5256584" cy="4813882"/>
              </a:xfrm>
              <a:prstGeom prst="rect">
                <a:avLst/>
              </a:prstGeom>
              <a:blipFill rotWithShape="0">
                <a:blip r:embed="rId4"/>
                <a:stretch>
                  <a:fillRect l="-1506" t="-886" r="-1159" b="-2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 flipH="1">
            <a:off x="259904" y="6045211"/>
            <a:ext cx="5204539" cy="461665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Q8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Complete the square first.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235726"/>
            <a:ext cx="548640" cy="53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002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7382054" cy="739756"/>
          </a:xfrm>
        </p:spPr>
        <p:txBody>
          <a:bodyPr>
            <a:noAutofit/>
          </a:bodyPr>
          <a:lstStyle/>
          <a:p>
            <a:r>
              <a:rPr lang="en-GB" dirty="0" smtClean="0"/>
              <a:t>Contents</a:t>
            </a:r>
            <a:endParaRPr lang="en-GB" b="1" dirty="0" smtClean="0"/>
          </a:p>
        </p:txBody>
      </p:sp>
      <p:sp>
        <p:nvSpPr>
          <p:cNvPr id="5" name="Rounded Rectangle 4"/>
          <p:cNvSpPr/>
          <p:nvPr/>
        </p:nvSpPr>
        <p:spPr>
          <a:xfrm>
            <a:off x="179512" y="2204864"/>
            <a:ext cx="2088232" cy="26642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Openers put the maths you are about to learn into a real-life context. Have a go at the question - it uses maths you have already learnt so you should be able to answer it at the start of the unit.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516216" y="2492897"/>
            <a:ext cx="2376264" cy="15841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have finished the whole unit, a Unit test helps you see how much progress you are making.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4572000" y="6313499"/>
            <a:ext cx="576064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 Same Side Corner Rectangle 3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5780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v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7784" y="1609360"/>
            <a:ext cx="3744416" cy="491598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15516" y="5027162"/>
            <a:ext cx="4320480" cy="16067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Prior knowledge check to make sure you are ready to start the main lessons in the unit. It checks your knowledge from Key Stage 3 and from earlier in the GCSE course. Your teacher has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worksheets if you need to recap anything.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267744" y="4345665"/>
            <a:ext cx="720080" cy="6814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67744" y="3140968"/>
            <a:ext cx="720080" cy="720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5940152" y="1905870"/>
            <a:ext cx="792088" cy="6230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5148064" y="1127072"/>
            <a:ext cx="3744416" cy="51269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r>
              <a:rPr lang="en-US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helps you to apply the maths you know to some different situations</a:t>
            </a:r>
            <a:endParaRPr lang="en-US" sz="1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5292080" y="1641597"/>
            <a:ext cx="618900" cy="2642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6489406" y="4360512"/>
            <a:ext cx="2376264" cy="227336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only the topics in </a:t>
            </a:r>
            <a:r>
              <a:rPr lang="en-US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 need a bit more practice with. You’ll find more hints here to lead you through specific questions. Then move on to </a:t>
            </a:r>
            <a:r>
              <a:rPr lang="en-US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4932040" y="1905870"/>
            <a:ext cx="1800200" cy="24546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179512" y="1124744"/>
            <a:ext cx="3240360" cy="100811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end of the Master lessons, take a </a:t>
            </a:r>
            <a:r>
              <a:rPr lang="en-US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check-up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 to help you to decide whether to </a:t>
            </a:r>
            <a:r>
              <a:rPr lang="en-US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our learning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3419872" y="1609360"/>
            <a:ext cx="1008112" cy="2965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38656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900" dirty="0"/>
              <a:t>9.3 – Completing the Square</a:t>
            </a:r>
            <a:endParaRPr lang="en-GB" sz="39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286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31007"/>
            <a:ext cx="5256584" cy="5413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 startAt="9"/>
              <a:tabLst>
                <a:tab pos="1079500" algn="l"/>
                <a:tab pos="2743200" algn="l"/>
              </a:tabLst>
            </a:pPr>
            <a:r>
              <a:rPr lang="en-US" sz="2470" dirty="0">
                <a:latin typeface="Arial" panose="020B0604020202020204" pitchFamily="34" charset="0"/>
                <a:cs typeface="Arial" panose="020B0604020202020204" pitchFamily="34" charset="0"/>
              </a:rPr>
              <a:t>Solve these quadratic equations, giving your </a:t>
            </a:r>
            <a: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  <a:t>answer in surd form.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47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7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  <a:t> + 6</a:t>
            </a:r>
            <a:r>
              <a:rPr lang="en-US" sz="247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  <a:t> + 7 = 0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47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7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7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7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  <a:t>- 5 </a:t>
            </a:r>
            <a:r>
              <a:rPr lang="en-US" sz="247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47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47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7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7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  <a:t>8x </a:t>
            </a:r>
            <a:r>
              <a:rPr lang="en-US" sz="2470" dirty="0">
                <a:latin typeface="Arial" panose="020B0604020202020204" pitchFamily="34" charset="0"/>
                <a:cs typeface="Arial" panose="020B0604020202020204" pitchFamily="34" charset="0"/>
              </a:rPr>
              <a:t>+ 9 = </a:t>
            </a:r>
            <a: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lvl="1">
              <a:buClr>
                <a:srgbClr val="C00000"/>
              </a:buClr>
              <a:tabLst>
                <a:tab pos="1079500" algn="l"/>
                <a:tab pos="27432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Clr>
                <a:srgbClr val="C00000"/>
              </a:buClr>
              <a:buFont typeface="+mj-lt"/>
              <a:buAutoNum type="arabicPeriod" startAt="9"/>
              <a:tabLst>
                <a:tab pos="1079500" algn="l"/>
                <a:tab pos="2343150" algn="l"/>
              </a:tabLst>
            </a:pPr>
            <a: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  <a:t>Copy </a:t>
            </a:r>
            <a:r>
              <a:rPr lang="en-US" sz="2470" dirty="0">
                <a:latin typeface="Arial" panose="020B0604020202020204" pitchFamily="34" charset="0"/>
                <a:cs typeface="Arial" panose="020B0604020202020204" pitchFamily="34" charset="0"/>
              </a:rPr>
              <a:t>and complete to write the expression 3</a:t>
            </a:r>
            <a:r>
              <a:rPr lang="en-US" sz="247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7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  <a:t>– 12</a:t>
            </a:r>
            <a:r>
              <a:rPr lang="en-US" sz="247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70" dirty="0">
                <a:latin typeface="Arial" panose="020B0604020202020204" pitchFamily="34" charset="0"/>
                <a:cs typeface="Arial" panose="020B0604020202020204" pitchFamily="34" charset="0"/>
              </a:rPr>
              <a:t>-1 in the form </a:t>
            </a:r>
            <a:r>
              <a:rPr lang="en-US" sz="247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7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70" i="1" dirty="0">
                <a:latin typeface="Arial" panose="020B0604020202020204" pitchFamily="34" charset="0"/>
                <a:cs typeface="Arial" panose="020B0604020202020204" pitchFamily="34" charset="0"/>
              </a:rPr>
              <a:t>x + q</a:t>
            </a:r>
            <a:r>
              <a:rPr lang="en-US" sz="247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47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70" dirty="0">
                <a:latin typeface="Arial" panose="020B0604020202020204" pitchFamily="34" charset="0"/>
                <a:cs typeface="Arial" panose="020B0604020202020204" pitchFamily="34" charset="0"/>
              </a:rPr>
              <a:t> + r </a:t>
            </a:r>
            <a: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7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7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  <a:t> – 12X </a:t>
            </a:r>
            <a:r>
              <a:rPr lang="en-US" sz="2470" dirty="0">
                <a:latin typeface="Arial" panose="020B0604020202020204" pitchFamily="34" charset="0"/>
                <a:cs typeface="Arial" panose="020B0604020202020204" pitchFamily="34" charset="0"/>
              </a:rPr>
              <a:t>-1 </a:t>
            </a:r>
            <a: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  <a:t>	= </a:t>
            </a:r>
            <a:r>
              <a:rPr lang="en-US" sz="247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7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</a:t>
            </a:r>
            <a: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7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7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</a:t>
            </a:r>
            <a: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7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b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  <a:t>		= </a:t>
            </a:r>
            <a:r>
              <a:rPr lang="en-US" sz="247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  <a:t>[(</a:t>
            </a:r>
            <a:r>
              <a:rPr lang="en-US" sz="247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)</a:t>
            </a:r>
            <a:r>
              <a:rPr lang="en-US" sz="247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  <a:t> - 1 </a:t>
            </a:r>
            <a:b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  <a:t>		= 3(</a:t>
            </a:r>
            <a:r>
              <a:rPr lang="en-US" sz="247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)</a:t>
            </a:r>
            <a:r>
              <a:rPr lang="en-US" sz="247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 - 1</a:t>
            </a:r>
            <a: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  <a:t>		= 3(</a:t>
            </a:r>
            <a:r>
              <a:rPr lang="en-US" sz="247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n-US" sz="247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)</a:t>
            </a:r>
            <a:r>
              <a:rPr lang="en-US" sz="2470" baseline="30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</a:t>
            </a:r>
            <a:endParaRPr lang="en-US" sz="247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259904" y="3286145"/>
            <a:ext cx="5204539" cy="430887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Q9 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Follow the method used in </a:t>
            </a:r>
            <a:r>
              <a:rPr lang="en-US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Q8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235726"/>
            <a:ext cx="548640" cy="5370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flipH="1">
            <a:off x="5580112" y="4843026"/>
            <a:ext cx="3196082" cy="1754326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Q9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Factorise the 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terms. Then complete the square for the expression inside the brackets.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Simplify so that you have 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+ q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3744456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6141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900" dirty="0"/>
              <a:t>9.3 – Completing the Square</a:t>
            </a:r>
            <a:endParaRPr lang="en-GB" sz="39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286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2852936"/>
            <a:ext cx="525658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 startAt="11"/>
              <a:tabLst>
                <a:tab pos="1079500" algn="l"/>
                <a:tab pos="2743200" algn="l"/>
              </a:tabLs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Write these in the form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x + 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+ 2 	</a:t>
            </a:r>
            <a:r>
              <a:rPr lang="en-US" sz="2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+ 5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Clr>
                <a:srgbClr val="C00000"/>
              </a:buClr>
              <a:buFont typeface="+mj-lt"/>
              <a:buAutoNum type="alphaLcPeriod" startAt="3"/>
              <a:tabLst>
                <a:tab pos="1079500" algn="l"/>
                <a:tab pos="27432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– 7</a:t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Clr>
                <a:srgbClr val="C00000"/>
              </a:buClr>
              <a:buFont typeface="+mj-lt"/>
              <a:buAutoNum type="arabicPeriod" startAt="11"/>
              <a:tabLst>
                <a:tab pos="1079500" algn="l"/>
                <a:tab pos="27432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Solve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these equations by completing the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square.</a:t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Give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your answer in surd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+ 2 = 0 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- 3 = 0</a:t>
            </a:r>
          </a:p>
        </p:txBody>
      </p:sp>
      <p:sp>
        <p:nvSpPr>
          <p:cNvPr id="11" name="Rectangle 10"/>
          <p:cNvSpPr/>
          <p:nvPr/>
        </p:nvSpPr>
        <p:spPr>
          <a:xfrm flipH="1">
            <a:off x="284470" y="3964994"/>
            <a:ext cx="5204539" cy="400110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Q11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Follow the method used in </a:t>
            </a:r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Q10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75085" y="1221694"/>
            <a:ext cx="5213924" cy="1559234"/>
            <a:chOff x="150164" y="6494199"/>
            <a:chExt cx="5213924" cy="15592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 flipH="1">
                  <a:off x="150164" y="6673055"/>
                  <a:ext cx="5213924" cy="1380378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solidFill>
                    <a:srgbClr val="002060"/>
                  </a:solidFill>
                </a:ln>
                <a:effectLst>
                  <a:outerShdw blurRad="165100" dist="38100" dir="2700000" sx="102000" sy="102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tIns="274320" rtlCol="0" anchor="t" anchorCtr="0">
                  <a:spAutoFit/>
                </a:bodyPr>
                <a:lstStyle/>
                <a:p>
                  <a:r>
                    <a:rPr lang="en-US" sz="2000" i="1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ax</a:t>
                  </a:r>
                  <a:r>
                    <a:rPr lang="en-US" sz="2000" baseline="300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+ </a:t>
                  </a:r>
                  <a:r>
                    <a:rPr lang="en-US" sz="2000" i="1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bx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+ </a:t>
                  </a:r>
                  <a:r>
                    <a:rPr lang="en-US" sz="2000" i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can be written in the form </a:t>
                  </a:r>
                  <a:r>
                    <a:rPr lang="en-US" sz="20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as </a:t>
                  </a:r>
                  <a:br>
                    <a:rPr lang="en-US" sz="20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US" sz="20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a(x 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den>
                      </m:f>
                    </m:oMath>
                  </a14:m>
                  <a:r>
                    <a:rPr lang="en-US" sz="20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 + c 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before completing the square for the expression</a:t>
                  </a: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50164" y="6673055"/>
                  <a:ext cx="5213924" cy="138037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  <a:ln>
                  <a:solidFill>
                    <a:srgbClr val="002060"/>
                  </a:solidFill>
                </a:ln>
                <a:effectLst>
                  <a:outerShdw blurRad="165100" dist="38100" dir="2700000" sx="102000" sy="102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Pentagon 11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6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 flipH="1">
            <a:off x="284470" y="6228020"/>
            <a:ext cx="5223634" cy="369332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Q12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Complete the square first. Then solve.</a:t>
            </a:r>
          </a:p>
        </p:txBody>
      </p:sp>
    </p:spTree>
    <p:extLst>
      <p:ext uri="{BB962C8B-B14F-4D97-AF65-F5344CB8AC3E}">
        <p14:creationId xmlns:p14="http://schemas.microsoft.com/office/powerpoint/2010/main" val="4453840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900" dirty="0"/>
              <a:t>9.3 – Completing the Square</a:t>
            </a:r>
            <a:endParaRPr lang="en-GB" sz="39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286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65066" y="1240884"/>
                <a:ext cx="8555406" cy="46972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>
                  <a:buClr>
                    <a:srgbClr val="C00000"/>
                  </a:buClr>
                  <a:buFont typeface="+mj-lt"/>
                  <a:buAutoNum type="arabicPeriod" startAt="13"/>
                  <a:tabLst>
                    <a:tab pos="1079500" algn="l"/>
                    <a:tab pos="2743200" algn="l"/>
                  </a:tabLst>
                </a:pP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Copy and complete to solve 4</a:t>
                </a:r>
                <a:r>
                  <a:rPr lang="en-US" sz="2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8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- 8</a:t>
                </a:r>
                <a:r>
                  <a:rPr lang="en-US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-12 = 0. </a:t>
                </a:r>
                <a:b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Give your answer correct to 2 decimal places.</a:t>
                </a:r>
                <a:b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8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- 8</a:t>
                </a:r>
                <a:r>
                  <a:rPr lang="en-US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- 12 = 0</a:t>
                </a:r>
                <a:b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pt-BR" sz="28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 </a:t>
                </a:r>
                <a:r>
                  <a:rPr lang="pt-BR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dirty="0">
                        <a:latin typeface="Arial" panose="020B0604020202020204" pitchFamily="34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</m:t>
                    </m:r>
                  </m:oMath>
                </a14:m>
                <a:r>
                  <a:rPr lang="en-US" sz="2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  <a:r>
                  <a:rPr lang="pt-BR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dirty="0">
                        <a:latin typeface="Arial" panose="020B0604020202020204" pitchFamily="34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</m:t>
                    </m:r>
                  </m:oMath>
                </a14:m>
                <a:r>
                  <a:rPr lang="pt-BR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0</a:t>
                </a:r>
                <a:br>
                  <a:rPr lang="pt-BR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pt-BR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  <a:r>
                  <a:rPr lang="pt-BR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dirty="0">
                        <a:latin typeface="Arial" panose="020B0604020202020204" pitchFamily="34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</m:t>
                    </m:r>
                  </m:oMath>
                </a14:m>
                <a:r>
                  <a:rPr lang="pt-BR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pt-BR" sz="28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–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dirty="0">
                        <a:latin typeface="Arial" panose="020B0604020202020204" pitchFamily="34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</m:t>
                    </m:r>
                  </m:oMath>
                </a14:m>
                <a:r>
                  <a:rPr lang="pt-BR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pt-BR" sz="28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 </a:t>
                </a:r>
                <a:r>
                  <a:rPr lang="pt-BR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dirty="0">
                        <a:latin typeface="Arial" panose="020B0604020202020204" pitchFamily="34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</m:t>
                    </m:r>
                  </m:oMath>
                </a14:m>
                <a:r>
                  <a:rPr lang="pt-BR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pt-BR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br>
                  <a:rPr lang="pt-BR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pt-BR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  <a:r>
                  <a:rPr lang="pt-BR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dirty="0">
                        <a:latin typeface="Arial" panose="020B0604020202020204" pitchFamily="34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</m:t>
                    </m:r>
                  </m:oMath>
                </a14:m>
                <a:r>
                  <a:rPr lang="pt-BR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pt-BR" sz="28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pt-BR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dirty="0">
                        <a:latin typeface="Arial" panose="020B0604020202020204" pitchFamily="34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</m:t>
                    </m:r>
                  </m:oMath>
                </a14:m>
                <a:r>
                  <a:rPr lang="pt-BR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pt-BR" sz="28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 </a:t>
                </a:r>
                <a:r>
                  <a:rPr lang="pt-BR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dirty="0">
                        <a:latin typeface="Arial" panose="020B0604020202020204" pitchFamily="34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</m:t>
                    </m:r>
                  </m:oMath>
                </a14:m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/>
                </a:r>
                <a:b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</a:br>
                <a:r>
                  <a:rPr lang="pt-BR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  <a:r>
                  <a:rPr lang="pt-BR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dirty="0">
                        <a:latin typeface="Arial" panose="020B0604020202020204" pitchFamily="34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</m:t>
                    </m:r>
                  </m:oMath>
                </a14:m>
                <a:r>
                  <a:rPr lang="pt-BR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:r>
                  <a:rPr lang="en-US" sz="2800" dirty="0" smtClean="0">
                    <a:latin typeface="arial" panose="020B0604020202020204" pitchFamily="34" charset="0"/>
                  </a:rPr>
                  <a:t>±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3200" dirty="0">
                            <a:latin typeface="Arial" panose="020B0604020202020204" pitchFamily="34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</m:t>
                        </m:r>
                      </m:e>
                    </m:rad>
                  </m:oMath>
                </a14:m>
                <a:r>
                  <a:rPr lang="pt-BR" sz="28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br>
                  <a:rPr lang="pt-BR" sz="28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  <a:r>
                  <a:rPr lang="en-US" sz="2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dirty="0">
                        <a:latin typeface="Arial" panose="020B0604020202020204" pitchFamily="34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</m:t>
                    </m:r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 </m:t>
                    </m:r>
                  </m:oMath>
                </a14:m>
                <a:r>
                  <a:rPr lang="pt-BR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3600" dirty="0">
                            <a:latin typeface="Arial" panose="020B0604020202020204" pitchFamily="34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</m:t>
                        </m:r>
                      </m:e>
                    </m:rad>
                  </m:oMath>
                </a14:m>
                <a:r>
                  <a:rPr lang="pt-BR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or </a:t>
                </a:r>
                <a:r>
                  <a:rPr lang="en-US" sz="2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=</a:t>
                </a:r>
                <a:r>
                  <a:rPr lang="pt-BR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dirty="0">
                        <a:latin typeface="Arial" panose="020B0604020202020204" pitchFamily="34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</m:t>
                    </m:r>
                  </m:oMath>
                </a14:m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3200" dirty="0">
                            <a:latin typeface="Arial" panose="020B0604020202020204" pitchFamily="34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</m:t>
                        </m:r>
                      </m:e>
                    </m:rad>
                  </m:oMath>
                </a14:m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/>
                </a:r>
                <a:b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</a:br>
                <a:r>
                  <a:rPr lang="en-US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dirty="0">
                        <a:latin typeface="Arial" panose="020B0604020202020204" pitchFamily="34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</m:t>
                    </m:r>
                    <m:r>
                      <m:rPr>
                        <m:nor/>
                      </m:rPr>
                      <a:rPr lang="en-US" sz="36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 </m:t>
                    </m:r>
                  </m:oMath>
                </a14:m>
                <a:r>
                  <a:rPr lang="pt-BR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or </a:t>
                </a:r>
                <a:r>
                  <a:rPr lang="en-US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 =</a:t>
                </a:r>
                <a:r>
                  <a:rPr lang="pt-BR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dirty="0">
                        <a:latin typeface="Arial" panose="020B0604020202020204" pitchFamily="34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</m:t>
                    </m:r>
                  </m:oMath>
                </a14:m>
                <a:endParaRPr lang="en-US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066" y="1240884"/>
                <a:ext cx="8555406" cy="4697248"/>
              </a:xfrm>
              <a:prstGeom prst="rect">
                <a:avLst/>
              </a:prstGeom>
              <a:blipFill rotWithShape="0">
                <a:blip r:embed="rId4"/>
                <a:stretch>
                  <a:fillRect l="-1282" t="-1429" b="-2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 flipH="1">
            <a:off x="5580112" y="2420888"/>
            <a:ext cx="3240360" cy="769441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Divide every term by the coefficient of </a:t>
            </a:r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5580112" y="3667671"/>
            <a:ext cx="3240360" cy="769441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the square for the first two terms.</a:t>
            </a:r>
          </a:p>
        </p:txBody>
      </p:sp>
      <p:sp>
        <p:nvSpPr>
          <p:cNvPr id="16" name="Rectangle 15"/>
          <p:cNvSpPr/>
          <p:nvPr/>
        </p:nvSpPr>
        <p:spPr>
          <a:xfrm flipH="1">
            <a:off x="5940151" y="4653136"/>
            <a:ext cx="2880319" cy="430887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Rearrange the terms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>
            <a:stCxn id="14" idx="3"/>
          </p:cNvCxnSpPr>
          <p:nvPr/>
        </p:nvCxnSpPr>
        <p:spPr>
          <a:xfrm flipH="1">
            <a:off x="3491882" y="2805609"/>
            <a:ext cx="2088230" cy="1187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5" idx="3"/>
          </p:cNvCxnSpPr>
          <p:nvPr/>
        </p:nvCxnSpPr>
        <p:spPr>
          <a:xfrm flipH="1" flipV="1">
            <a:off x="4788024" y="3501008"/>
            <a:ext cx="792088" cy="5513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6" idx="3"/>
          </p:cNvCxnSpPr>
          <p:nvPr/>
        </p:nvCxnSpPr>
        <p:spPr>
          <a:xfrm flipH="1" flipV="1">
            <a:off x="4139952" y="4052392"/>
            <a:ext cx="1800199" cy="8161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 flipH="1">
            <a:off x="6444208" y="5611887"/>
            <a:ext cx="2376262" cy="769441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the square root of both sides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/>
          <p:cNvCxnSpPr>
            <a:stCxn id="20" idx="3"/>
          </p:cNvCxnSpPr>
          <p:nvPr/>
        </p:nvCxnSpPr>
        <p:spPr>
          <a:xfrm flipH="1" flipV="1">
            <a:off x="3347864" y="4653136"/>
            <a:ext cx="3096344" cy="13434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1196752"/>
            <a:ext cx="548640" cy="53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40487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900" dirty="0"/>
              <a:t>9.3 – Completing the Square</a:t>
            </a:r>
            <a:endParaRPr lang="en-GB" sz="39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286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68760"/>
            <a:ext cx="525658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 startAt="14"/>
              <a:tabLst>
                <a:tab pos="1079500" algn="l"/>
                <a:tab pos="2743200" algn="l"/>
              </a:tabLs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Solve these quadratic equations, giving your answer correct to 2 decimal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places.</a:t>
            </a:r>
          </a:p>
          <a:p>
            <a:pPr marL="857250" lvl="1" indent="-342900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302895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- 8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0	</a:t>
            </a:r>
            <a:r>
              <a:rPr lang="en-US" sz="2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- 2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= 0 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342900">
              <a:buClr>
                <a:srgbClr val="C00000"/>
              </a:buClr>
              <a:buFont typeface="+mj-lt"/>
              <a:buAutoNum type="alphaLcPeriod" startAt="3"/>
              <a:tabLst>
                <a:tab pos="1079500" algn="l"/>
                <a:tab pos="27432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- 10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marL="857250" lvl="1" indent="-342900">
              <a:buClr>
                <a:srgbClr val="C00000"/>
              </a:buClr>
              <a:buFont typeface="+mj-lt"/>
              <a:buAutoNum type="alphaLcPeriod" startAt="3"/>
              <a:tabLst>
                <a:tab pos="1079500" algn="l"/>
                <a:tab pos="27432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- 15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- 4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= 0 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342900">
              <a:buClr>
                <a:srgbClr val="C00000"/>
              </a:buClr>
              <a:buFont typeface="+mj-lt"/>
              <a:buAutoNum type="alphaLcPeriod" startAt="3"/>
              <a:tabLst>
                <a:tab pos="1079500" algn="l"/>
                <a:tab pos="27432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+ 6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- 5 = 0</a:t>
            </a:r>
          </a:p>
          <a:p>
            <a:pPr>
              <a:buClr>
                <a:srgbClr val="C00000"/>
              </a:buClr>
              <a:tabLst>
                <a:tab pos="1079500" algn="l"/>
                <a:tab pos="2743200" algn="l"/>
              </a:tabLst>
            </a:pP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Which is more accurate, giving an answer as a surd or to 2 decimal places?</a:t>
            </a:r>
          </a:p>
        </p:txBody>
      </p:sp>
      <p:sp>
        <p:nvSpPr>
          <p:cNvPr id="11" name="Rectangle 10"/>
          <p:cNvSpPr/>
          <p:nvPr/>
        </p:nvSpPr>
        <p:spPr>
          <a:xfrm flipH="1">
            <a:off x="5580112" y="2448327"/>
            <a:ext cx="3193938" cy="707886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Q14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Follow the method used in 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Q13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62558" y="4797152"/>
            <a:ext cx="5130191" cy="1728668"/>
            <a:chOff x="3483872" y="1017499"/>
            <a:chExt cx="5264592" cy="1728668"/>
          </a:xfrm>
        </p:grpSpPr>
        <p:sp>
          <p:nvSpPr>
            <p:cNvPr id="15" name="Round Diagonal Corner Rectangle 14"/>
            <p:cNvSpPr/>
            <p:nvPr/>
          </p:nvSpPr>
          <p:spPr>
            <a:xfrm>
              <a:off x="3491880" y="1023512"/>
              <a:ext cx="5256584" cy="1722655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 Diagonal Corner Rectangle 15"/>
            <p:cNvSpPr/>
            <p:nvPr/>
          </p:nvSpPr>
          <p:spPr>
            <a:xfrm>
              <a:off x="3483872" y="1017499"/>
              <a:ext cx="5256584" cy="47211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 – Exam-Style Questions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563889" y="1593563"/>
              <a:ext cx="5095139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220" dirty="0"/>
                <a:t>Solve </a:t>
              </a:r>
              <a:r>
                <a:rPr lang="en-US" sz="2220" dirty="0" smtClean="0"/>
                <a:t>6</a:t>
              </a:r>
              <a:r>
                <a:rPr lang="en-US" sz="2220" i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222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220" dirty="0" smtClean="0"/>
                <a:t> </a:t>
              </a:r>
              <a:r>
                <a:rPr lang="en-US" sz="2220" dirty="0"/>
                <a:t>+ </a:t>
              </a:r>
              <a:r>
                <a:rPr lang="en-US" sz="2220" dirty="0" smtClean="0"/>
                <a:t>3</a:t>
              </a:r>
              <a:r>
                <a:rPr lang="en-US" sz="2220" i="1" dirty="0" smtClean="0"/>
                <a:t>x</a:t>
              </a:r>
              <a:r>
                <a:rPr lang="en-US" sz="2220" dirty="0" smtClean="0"/>
                <a:t> - </a:t>
              </a:r>
              <a:r>
                <a:rPr lang="en-US" sz="2220" dirty="0"/>
                <a:t>13 = 0 by completing the </a:t>
              </a:r>
              <a:r>
                <a:rPr lang="en-US" sz="2220" dirty="0" smtClean="0"/>
                <a:t>square. Give </a:t>
              </a:r>
              <a:r>
                <a:rPr lang="en-US" sz="2220" dirty="0"/>
                <a:t>your answer correct to 2 decimal places</a:t>
              </a:r>
              <a:r>
                <a:rPr lang="en-US" sz="2220" dirty="0" smtClean="0"/>
                <a:t>.	</a:t>
              </a:r>
              <a:r>
                <a:rPr lang="en-US" sz="2220" b="1" dirty="0" smtClean="0"/>
                <a:t>(</a:t>
              </a:r>
              <a:r>
                <a:rPr lang="en-US" sz="2220" b="1" dirty="0"/>
                <a:t>3 marks</a:t>
              </a:r>
              <a:r>
                <a:rPr lang="en-US" sz="2220" b="1" dirty="0" smtClean="0"/>
                <a:t>)</a:t>
              </a:r>
              <a:endParaRPr lang="en-US" sz="2220" b="1" dirty="0"/>
            </a:p>
          </p:txBody>
        </p:sp>
      </p:grpSp>
      <p:sp>
        <p:nvSpPr>
          <p:cNvPr id="18" name="Rectangle 17"/>
          <p:cNvSpPr/>
          <p:nvPr/>
        </p:nvSpPr>
        <p:spPr>
          <a:xfrm flipH="1">
            <a:off x="5580112" y="5229200"/>
            <a:ext cx="3213011" cy="1323439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 hint</a:t>
            </a: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are told the method to use, make sure you use this method.</a:t>
            </a:r>
          </a:p>
        </p:txBody>
      </p:sp>
    </p:spTree>
    <p:extLst>
      <p:ext uri="{BB962C8B-B14F-4D97-AF65-F5344CB8AC3E}">
        <p14:creationId xmlns:p14="http://schemas.microsoft.com/office/powerpoint/2010/main" val="380692867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100" dirty="0" smtClean="0"/>
              <a:t>9.4 – Solving Simple Simultaneous Equations</a:t>
            </a:r>
            <a:endParaRPr lang="en-GB" sz="31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651030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00" b="1" dirty="0" smtClean="0">
                <a:latin typeface="Calibri" panose="020F0502020204030204" pitchFamily="34" charset="0"/>
              </a:rPr>
              <a:t>Page 284</a:t>
            </a:r>
            <a:endParaRPr lang="en-GB" sz="1300" b="1" dirty="0">
              <a:latin typeface="Calibri" panose="020F0502020204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410437"/>
              </p:ext>
            </p:extLst>
          </p:nvPr>
        </p:nvGraphicFramePr>
        <p:xfrm>
          <a:off x="251518" y="1268760"/>
          <a:ext cx="8568952" cy="450336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142238"/>
                <a:gridCol w="1890212"/>
                <a:gridCol w="4536502"/>
              </a:tblGrid>
              <a:tr h="633159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Objectives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Did you know?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455073">
                <a:tc gridSpan="2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Solve simple simultaneous equations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Solve simultaneous equations for real-life situations.</a:t>
                      </a:r>
                      <a:endParaRPr lang="en-US" sz="280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Simultaneous means ‘at the same time’. The only way to solve equations in two variables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is to have two equations that both variables satisfy.</a:t>
                      </a:r>
                      <a:endParaRPr lang="en-US" sz="2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</a:tr>
              <a:tr h="523307">
                <a:tc>
                  <a:txBody>
                    <a:bodyPr/>
                    <a:lstStyle/>
                    <a:p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Fluency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5134">
                <a:tc gridSpan="3"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When y = 3, what is:    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2y        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-3y       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5y</a:t>
                      </a:r>
                      <a:r>
                        <a:rPr lang="en-US" sz="28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0" lang="en-US" sz="2800" kern="1200" baseline="300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 flipH="1">
            <a:off x="239283" y="6127993"/>
            <a:ext cx="8581188" cy="4770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5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en-US" sz="25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en-US" sz="25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Homework, practice and support: Higher </a:t>
            </a:r>
            <a:r>
              <a:rPr lang="en-US" sz="2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9.4</a:t>
            </a:r>
            <a:endParaRPr lang="en-US" sz="2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91402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000" dirty="0"/>
              <a:t>9.4 – Solving Simple Simultaneous Equations</a:t>
            </a:r>
            <a:endParaRPr lang="en-GB" sz="3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287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23456"/>
            <a:ext cx="48965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rgbClr val="C00000"/>
              </a:buClr>
              <a:buFont typeface="+mj-lt"/>
              <a:buAutoNum type="arabicPeriod"/>
              <a:tabLst>
                <a:tab pos="10795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Rearrange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these equations to make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the subject.</a:t>
            </a:r>
          </a:p>
          <a:p>
            <a:pPr marL="857250" lvl="1" indent="-457200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12 = 2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2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+ 6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=10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57200">
              <a:buClr>
                <a:srgbClr val="C00000"/>
              </a:buClr>
              <a:buFont typeface="+mj-lt"/>
              <a:buAutoNum type="alphaLcPeriod" startAt="3"/>
              <a:tabLst>
                <a:tab pos="10795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– 3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5</a:t>
            </a:r>
          </a:p>
          <a:p>
            <a:pPr marL="400050" indent="-400050">
              <a:buClr>
                <a:srgbClr val="C00000"/>
              </a:buClr>
              <a:buFont typeface="+mj-lt"/>
              <a:buAutoNum type="arabicPeriod"/>
              <a:tabLst>
                <a:tab pos="1079500" algn="l"/>
                <a:tab pos="2743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 Write an equation for each of these,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sum of x and y is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12. 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difference between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is 4.</a:t>
            </a:r>
          </a:p>
          <a:p>
            <a:pPr marL="400050" indent="-400050">
              <a:buClr>
                <a:srgbClr val="C00000"/>
              </a:buClr>
              <a:buFont typeface="+mj-lt"/>
              <a:buAutoNum type="arabicPeriod"/>
              <a:tabLst>
                <a:tab pos="10795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Which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these have the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value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 for any value of the variable?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+ (-3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 (-2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3"/>
              <a:tabLst>
                <a:tab pos="10795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(-3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2" name="Flowchart: Delay 11"/>
          <p:cNvSpPr/>
          <p:nvPr/>
        </p:nvSpPr>
        <p:spPr>
          <a:xfrm flipH="1">
            <a:off x="5148064" y="1196752"/>
            <a:ext cx="432048" cy="5396006"/>
          </a:xfrm>
          <a:prstGeom prst="flowChartDelay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38450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3000" dirty="0"/>
              <a:t>9.4 – Solving Simple Simultaneous Equations</a:t>
            </a:r>
            <a:endParaRPr lang="en-GB" sz="3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287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2708920"/>
            <a:ext cx="519778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4"/>
              <a:tabLst>
                <a:tab pos="1079500" algn="l"/>
                <a:tab pos="2743200" algn="l"/>
              </a:tabLs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Solve the simultaneous equations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3y	</a:t>
            </a:r>
            <a:r>
              <a:rPr lang="en-US" sz="2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y = 5</a:t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2x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+ 0 =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11	   3x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= 4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3"/>
              <a:tabLst>
                <a:tab pos="1079500" algn="l"/>
                <a:tab pos="27432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-6	</a:t>
            </a:r>
            <a:r>
              <a:rPr lang="en-US" sz="2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r>
              <a:rPr lang="en-US" sz="2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= 4x</a:t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3x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2y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30	    3x + 2y = 11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5"/>
              <a:tabLst>
                <a:tab pos="1079500" algn="l"/>
                <a:tab pos="27432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x + 2	</a:t>
            </a:r>
            <a:r>
              <a:rPr lang="en-US" sz="2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x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3y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20	    x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3y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= 17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7"/>
              <a:tabLst>
                <a:tab pos="1079500" algn="l"/>
                <a:tab pos="27432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y – 3x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0	</a:t>
            </a:r>
            <a:r>
              <a:rPr lang="en-US" sz="2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2x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2x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2y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24	    5x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4y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51520" y="1196752"/>
            <a:ext cx="5213924" cy="1425351"/>
            <a:chOff x="150164" y="6494199"/>
            <a:chExt cx="5213924" cy="1425351"/>
          </a:xfrm>
        </p:grpSpPr>
        <p:sp>
          <p:nvSpPr>
            <p:cNvPr id="19" name="Rectangle 18"/>
            <p:cNvSpPr/>
            <p:nvPr/>
          </p:nvSpPr>
          <p:spPr>
            <a:xfrm flipH="1">
              <a:off x="150164" y="6673055"/>
              <a:ext cx="5213924" cy="124649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74320" rtlCol="0" anchor="t" anchorCtr="0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When there are two unknowns, you need two equations to find their values. These are called </a:t>
              </a:r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simultaneous equations</a:t>
              </a:r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0" name="Pentagon 19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7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flipH="1">
            <a:off x="225755" y="5889466"/>
            <a:ext cx="5204539" cy="707886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Q4a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Substitute the value of </a:t>
            </a:r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 the second equation: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 Now solve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5582691" y="5581689"/>
            <a:ext cx="3169431" cy="1015663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Q4g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Rearrange the first equation to make y the subject.</a:t>
            </a:r>
          </a:p>
        </p:txBody>
      </p:sp>
      <p:sp>
        <p:nvSpPr>
          <p:cNvPr id="14" name="Rectangle 13"/>
          <p:cNvSpPr/>
          <p:nvPr/>
        </p:nvSpPr>
        <p:spPr>
          <a:xfrm flipH="1">
            <a:off x="5582692" y="4494018"/>
            <a:ext cx="3169431" cy="1015663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Q4c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Substitute the value of 0 into the second equation: * + * + 2 = 20</a:t>
            </a:r>
          </a:p>
        </p:txBody>
      </p:sp>
      <p:sp>
        <p:nvSpPr>
          <p:cNvPr id="15" name="Rectangle 14"/>
          <p:cNvSpPr/>
          <p:nvPr/>
        </p:nvSpPr>
        <p:spPr>
          <a:xfrm flipH="1">
            <a:off x="5582693" y="3450276"/>
            <a:ext cx="3169431" cy="969496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9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Q4c </a:t>
            </a:r>
            <a:r>
              <a:rPr lang="en-US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When </a:t>
            </a:r>
            <a:r>
              <a:rPr lang="en-US" sz="1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-6</a:t>
            </a:r>
            <a:r>
              <a:rPr lang="en-US" sz="1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2y </a:t>
            </a:r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1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</a:t>
            </a:r>
            <a:r>
              <a:rPr lang="en-US" sz="1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Substitute this value into the second equation.</a:t>
            </a:r>
          </a:p>
        </p:txBody>
      </p:sp>
    </p:spTree>
    <p:extLst>
      <p:ext uri="{BB962C8B-B14F-4D97-AF65-F5344CB8AC3E}">
        <p14:creationId xmlns:p14="http://schemas.microsoft.com/office/powerpoint/2010/main" val="421537212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3000" dirty="0"/>
              <a:t>9.4 – Solving Simple Simultaneous Equations</a:t>
            </a:r>
            <a:endParaRPr lang="en-GB" sz="3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287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68755"/>
            <a:ext cx="519778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4"/>
              <a:tabLst>
                <a:tab pos="1079500" algn="l"/>
                <a:tab pos="2743200" algn="l"/>
              </a:tabLst>
            </a:pP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Problem-solving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Two meals and a bottle of wine cost £36. The bottle of wine costs £3 more than a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meal.</a:t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much is one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meat?</a:t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much is a bottle of wine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4"/>
              <a:tabLst>
                <a:tab pos="1079500" algn="l"/>
                <a:tab pos="2743200" algn="l"/>
              </a:tabLst>
            </a:pP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Problem-solving / Modelling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Jake buys 2 lamb chops and 2 sausages and pays £7 for them. At the same time Jamie buys 3 lamb chops and 4 sausages and pays £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11.</a:t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much does a sausage cost?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flipH="1">
            <a:off x="264141" y="5085184"/>
            <a:ext cx="5204539" cy="14465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2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Q5 strategy hint</a:t>
            </a:r>
            <a:r>
              <a:rPr lang="en-US" sz="22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Let the cost of a meal be </a:t>
            </a:r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wine be </a:t>
            </a:r>
            <a:r>
              <a:rPr lang="en-US" sz="2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Write an equation for the first sentence. Write an equation for the second sentence.</a:t>
            </a:r>
          </a:p>
        </p:txBody>
      </p:sp>
    </p:spTree>
    <p:extLst>
      <p:ext uri="{BB962C8B-B14F-4D97-AF65-F5344CB8AC3E}">
        <p14:creationId xmlns:p14="http://schemas.microsoft.com/office/powerpoint/2010/main" val="386883925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000" dirty="0"/>
              <a:t>9.4 – Solving Simple Simultaneous Equations</a:t>
            </a:r>
            <a:endParaRPr lang="en-GB" sz="3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288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7176" y="1183956"/>
            <a:ext cx="8541288" cy="5390527"/>
            <a:chOff x="3483872" y="1089031"/>
            <a:chExt cx="5264592" cy="5196476"/>
          </a:xfrm>
        </p:grpSpPr>
        <p:sp>
          <p:nvSpPr>
            <p:cNvPr id="17" name="Round Diagonal Corner Rectangle 16"/>
            <p:cNvSpPr/>
            <p:nvPr/>
          </p:nvSpPr>
          <p:spPr>
            <a:xfrm>
              <a:off x="3491880" y="1089031"/>
              <a:ext cx="5256584" cy="5149106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 Diagonal Corner Rectangle 17"/>
            <p:cNvSpPr/>
            <p:nvPr/>
          </p:nvSpPr>
          <p:spPr>
            <a:xfrm>
              <a:off x="3483872" y="1089031"/>
              <a:ext cx="5256584" cy="47211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Example 4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563890" y="1627363"/>
              <a:ext cx="2876177" cy="46581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400" dirty="0"/>
                <a:t>Solve the simultaneous equations </a:t>
              </a:r>
              <a:endParaRPr lang="en-US" sz="2400" dirty="0" smtClean="0"/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400" dirty="0" smtClean="0"/>
                <a:t>x </a:t>
              </a:r>
              <a:r>
                <a:rPr lang="en-US" sz="2400" dirty="0"/>
                <a:t>+ y = 6 </a:t>
              </a:r>
              <a:endParaRPr lang="en-US" sz="2400" dirty="0" smtClean="0"/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400" dirty="0" smtClean="0"/>
                <a:t>3x </a:t>
              </a:r>
              <a:r>
                <a:rPr lang="en-US" sz="2400" dirty="0"/>
                <a:t>- </a:t>
              </a:r>
              <a:r>
                <a:rPr lang="en-US" sz="2400" dirty="0" smtClean="0"/>
                <a:t>y </a:t>
              </a:r>
              <a:r>
                <a:rPr lang="en-US" sz="2400" dirty="0"/>
                <a:t>= 10 </a:t>
              </a:r>
              <a:endParaRPr lang="en-US" sz="2400" dirty="0" smtClean="0"/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endParaRPr lang="en-US" sz="1400" dirty="0"/>
            </a:p>
            <a:p>
              <a:pPr>
                <a:spcAft>
                  <a:spcPts val="0"/>
                </a:spcAft>
                <a:tabLst>
                  <a:tab pos="1943100" algn="ctr"/>
                  <a:tab pos="4972050" algn="r"/>
                </a:tabLst>
              </a:pPr>
              <a:r>
                <a:rPr lang="en-US" sz="2400" dirty="0" smtClean="0"/>
                <a:t>①</a:t>
              </a:r>
              <a:r>
                <a:rPr lang="en-US" sz="2400" dirty="0" smtClean="0">
                  <a:latin typeface="Comic Sans MS" panose="030F0702030302020204" pitchFamily="66" charset="0"/>
                </a:rPr>
                <a:t> 	x + y = 6</a:t>
              </a:r>
            </a:p>
            <a:p>
              <a:pPr>
                <a:spcAft>
                  <a:spcPts val="0"/>
                </a:spcAft>
                <a:tabLst>
                  <a:tab pos="1943100" algn="ctr"/>
                  <a:tab pos="4972050" algn="r"/>
                </a:tabLst>
              </a:pPr>
              <a:r>
                <a:rPr lang="en-US" sz="2400" dirty="0"/>
                <a:t>②</a:t>
              </a:r>
              <a:r>
                <a:rPr lang="en-US" sz="2400" dirty="0" smtClean="0">
                  <a:latin typeface="Comic Sans MS" panose="030F0702030302020204" pitchFamily="66" charset="0"/>
                </a:rPr>
                <a:t> 	</a:t>
              </a:r>
              <a:r>
                <a:rPr lang="en-US" sz="2400" u="sng" dirty="0" smtClean="0">
                  <a:latin typeface="Comic Sans MS" panose="030F0702030302020204" pitchFamily="66" charset="0"/>
                </a:rPr>
                <a:t>3x – y = 10 </a:t>
              </a:r>
            </a:p>
            <a:p>
              <a:pPr>
                <a:spcAft>
                  <a:spcPts val="0"/>
                </a:spcAft>
                <a:tabLst>
                  <a:tab pos="1943100" algn="ctr"/>
                  <a:tab pos="4972050" algn="r"/>
                </a:tabLst>
              </a:pPr>
              <a:r>
                <a:rPr lang="en-US" sz="2400" dirty="0"/>
                <a:t>①</a:t>
              </a:r>
              <a:r>
                <a:rPr lang="en-US" sz="2400" dirty="0" smtClean="0">
                  <a:latin typeface="Comic Sans MS" panose="030F0702030302020204" pitchFamily="66" charset="0"/>
                </a:rPr>
                <a:t> + </a:t>
              </a:r>
              <a:r>
                <a:rPr lang="en-US" sz="2400" dirty="0"/>
                <a:t>②</a:t>
              </a:r>
              <a:r>
                <a:rPr lang="en-US" sz="2400" dirty="0" smtClean="0">
                  <a:latin typeface="Comic Sans MS" panose="030F0702030302020204" pitchFamily="66" charset="0"/>
                </a:rPr>
                <a:t> 	4x + 0 = 16</a:t>
              </a:r>
            </a:p>
            <a:p>
              <a:pPr>
                <a:spcAft>
                  <a:spcPts val="0"/>
                </a:spcAft>
                <a:tabLst>
                  <a:tab pos="1943100" algn="ctr"/>
                  <a:tab pos="4972050" algn="r"/>
                </a:tabLst>
              </a:pPr>
              <a:endParaRPr lang="en-US" sz="2400" dirty="0" smtClean="0">
                <a:latin typeface="Comic Sans MS" panose="030F0702030302020204" pitchFamily="66" charset="0"/>
              </a:endParaRPr>
            </a:p>
            <a:p>
              <a:pPr>
                <a:spcAft>
                  <a:spcPts val="0"/>
                </a:spcAft>
                <a:tabLst>
                  <a:tab pos="1943100" algn="ctr"/>
                  <a:tab pos="4972050" algn="r"/>
                </a:tabLst>
              </a:pPr>
              <a:r>
                <a:rPr lang="en-US" sz="2400" dirty="0">
                  <a:latin typeface="Comic Sans MS" panose="030F0702030302020204" pitchFamily="66" charset="0"/>
                </a:rPr>
                <a:t>	</a:t>
              </a:r>
              <a:r>
                <a:rPr lang="en-US" sz="2400" dirty="0" smtClean="0">
                  <a:latin typeface="Comic Sans MS" panose="030F0702030302020204" pitchFamily="66" charset="0"/>
                </a:rPr>
                <a:t>      x </a:t>
              </a:r>
              <a:r>
                <a:rPr lang="en-US" sz="2400" dirty="0">
                  <a:latin typeface="Comic Sans MS" panose="030F0702030302020204" pitchFamily="66" charset="0"/>
                </a:rPr>
                <a:t>= 4</a:t>
              </a:r>
            </a:p>
            <a:p>
              <a:pPr>
                <a:spcAft>
                  <a:spcPts val="0"/>
                </a:spcAft>
                <a:tabLst>
                  <a:tab pos="1943100" algn="ctr"/>
                  <a:tab pos="4972050" algn="r"/>
                </a:tabLst>
              </a:pPr>
              <a:r>
                <a:rPr lang="en-US" sz="2400" dirty="0" smtClean="0">
                  <a:latin typeface="Comic Sans MS" panose="030F0702030302020204" pitchFamily="66" charset="0"/>
                </a:rPr>
                <a:t>4 + y = 6</a:t>
              </a:r>
              <a:endParaRPr lang="en-US" sz="2400" dirty="0">
                <a:latin typeface="Comic Sans MS" panose="030F0702030302020204" pitchFamily="66" charset="0"/>
              </a:endParaRPr>
            </a:p>
            <a:p>
              <a:pPr>
                <a:spcAft>
                  <a:spcPts val="0"/>
                </a:spcAft>
                <a:tabLst>
                  <a:tab pos="1943100" algn="ctr"/>
                  <a:tab pos="4972050" algn="r"/>
                </a:tabLst>
              </a:pPr>
              <a:r>
                <a:rPr lang="en-US" sz="2400" dirty="0" smtClean="0">
                  <a:latin typeface="Comic Sans MS" panose="030F0702030302020204" pitchFamily="66" charset="0"/>
                </a:rPr>
                <a:t>      y = </a:t>
              </a:r>
              <a:r>
                <a:rPr lang="en-US" sz="2400" dirty="0">
                  <a:latin typeface="Comic Sans MS" panose="030F0702030302020204" pitchFamily="66" charset="0"/>
                </a:rPr>
                <a:t>2</a:t>
              </a:r>
            </a:p>
            <a:p>
              <a:pPr>
                <a:spcAft>
                  <a:spcPts val="0"/>
                </a:spcAft>
                <a:tabLst>
                  <a:tab pos="1943100" algn="ctr"/>
                  <a:tab pos="4972050" algn="r"/>
                </a:tabLst>
              </a:pPr>
              <a:r>
                <a:rPr lang="en-US" sz="2400" dirty="0" smtClean="0">
                  <a:latin typeface="Comic Sans MS" panose="030F0702030302020204" pitchFamily="66" charset="0"/>
                </a:rPr>
                <a:t>Check:3 x 4 – 2 = 10 </a:t>
              </a:r>
              <a:r>
                <a:rPr lang="en-US" sz="2400" b="1" dirty="0">
                  <a:latin typeface="Comic Sans MS" panose="030F0702030302020204" pitchFamily="66" charset="0"/>
                </a:rPr>
                <a:t>✓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 flipH="1">
            <a:off x="5076056" y="1787332"/>
            <a:ext cx="3568068" cy="1569660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terms in y have opposite signs, so add the equations to eliminate the terms in y.</a:t>
            </a:r>
          </a:p>
        </p:txBody>
      </p:sp>
      <p:sp>
        <p:nvSpPr>
          <p:cNvPr id="24" name="Rectangle 23"/>
          <p:cNvSpPr/>
          <p:nvPr/>
        </p:nvSpPr>
        <p:spPr>
          <a:xfrm flipH="1">
            <a:off x="5076056" y="3471391"/>
            <a:ext cx="3600400" cy="461665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Divide both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sides by 4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 flipH="1">
            <a:off x="5089048" y="4048616"/>
            <a:ext cx="3587408" cy="892552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Substitute x =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 equation </a:t>
            </a:r>
            <a:r>
              <a:rPr lang="en-US" sz="2800" dirty="0">
                <a:solidFill>
                  <a:schemeClr val="tx1"/>
                </a:solidFill>
              </a:rPr>
              <a:t>①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Arrow Connector 25"/>
          <p:cNvCxnSpPr>
            <a:stCxn id="23" idx="3"/>
          </p:cNvCxnSpPr>
          <p:nvPr/>
        </p:nvCxnSpPr>
        <p:spPr>
          <a:xfrm flipH="1">
            <a:off x="3275856" y="2572162"/>
            <a:ext cx="1800200" cy="17201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4" idx="3"/>
          </p:cNvCxnSpPr>
          <p:nvPr/>
        </p:nvCxnSpPr>
        <p:spPr>
          <a:xfrm flipH="1">
            <a:off x="3059832" y="3702224"/>
            <a:ext cx="2016224" cy="12389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5" idx="3"/>
          </p:cNvCxnSpPr>
          <p:nvPr/>
        </p:nvCxnSpPr>
        <p:spPr>
          <a:xfrm flipH="1">
            <a:off x="1835696" y="4494892"/>
            <a:ext cx="3253352" cy="9175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 flipH="1">
            <a:off x="5089048" y="5157192"/>
            <a:ext cx="3583406" cy="1200329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Rearrange the first equation to make y the subject.</a:t>
            </a:r>
          </a:p>
        </p:txBody>
      </p:sp>
      <p:cxnSp>
        <p:nvCxnSpPr>
          <p:cNvPr id="31" name="Straight Arrow Connector 30"/>
          <p:cNvCxnSpPr>
            <a:stCxn id="29" idx="3"/>
          </p:cNvCxnSpPr>
          <p:nvPr/>
        </p:nvCxnSpPr>
        <p:spPr>
          <a:xfrm flipH="1">
            <a:off x="3707904" y="5757357"/>
            <a:ext cx="1381144" cy="2639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46429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000" dirty="0"/>
              <a:t>9.4 – Solving Simple Simultaneous Equations</a:t>
            </a:r>
            <a:endParaRPr lang="en-GB" sz="3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288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9" y="1268755"/>
            <a:ext cx="8500605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7"/>
              <a:tabLst>
                <a:tab pos="1079500" algn="l"/>
                <a:tab pos="2743200" algn="l"/>
              </a:tabLst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Solve these simultaneous equations.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3143250" algn="l"/>
                <a:tab pos="5886450" algn="l"/>
              </a:tabLst>
            </a:pP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= 4 	</a:t>
            </a:r>
            <a:r>
              <a:rPr lang="en-US" sz="2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= 15 	</a:t>
            </a:r>
            <a:r>
              <a:rPr lang="en-US" sz="2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- 3</a:t>
            </a: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= 10</a:t>
            </a:r>
            <a:b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11 	    2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= 3 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	    5</a:t>
            </a: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- 3</a:t>
            </a: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7"/>
              <a:tabLst>
                <a:tab pos="1079500" algn="l"/>
                <a:tab pos="3143250" algn="l"/>
                <a:tab pos="5886450" algn="l"/>
              </a:tabLst>
            </a:pP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Antony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solves simultaneous equations in this 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way</a:t>
            </a:r>
          </a:p>
          <a:p>
            <a:pPr marL="457200">
              <a:buClr>
                <a:srgbClr val="C00000"/>
              </a:buClr>
              <a:tabLst>
                <a:tab pos="1428750" algn="l"/>
                <a:tab pos="3143250" algn="l"/>
                <a:tab pos="5886450" algn="l"/>
              </a:tabLst>
            </a:pPr>
            <a:r>
              <a:rPr lang="en-US" sz="21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3</a:t>
            </a:r>
            <a:r>
              <a:rPr lang="en-US" sz="2100" i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x</a:t>
            </a:r>
            <a:r>
              <a:rPr lang="en-US" sz="21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1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– </a:t>
            </a:r>
            <a:r>
              <a:rPr lang="en-US" sz="2100" i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y</a:t>
            </a:r>
            <a:r>
              <a:rPr lang="en-US" sz="21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	= 8</a:t>
            </a:r>
          </a:p>
          <a:p>
            <a:pPr marL="457200">
              <a:buClr>
                <a:srgbClr val="C00000"/>
              </a:buClr>
              <a:tabLst>
                <a:tab pos="1428750" algn="l"/>
                <a:tab pos="3143250" algn="l"/>
                <a:tab pos="5886450" algn="l"/>
              </a:tabLst>
            </a:pPr>
            <a:r>
              <a:rPr lang="en-US" sz="2100" i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x </a:t>
            </a:r>
            <a:r>
              <a:rPr lang="en-US" sz="21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+ </a:t>
            </a:r>
            <a:r>
              <a:rPr lang="en-US" sz="2100" i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y</a:t>
            </a:r>
            <a:r>
              <a:rPr lang="en-US" sz="21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 	= 4</a:t>
            </a:r>
          </a:p>
          <a:p>
            <a:pPr marL="457200">
              <a:buClr>
                <a:srgbClr val="C00000"/>
              </a:buClr>
              <a:tabLst>
                <a:tab pos="1428750" algn="l"/>
                <a:tab pos="3143250" algn="l"/>
                <a:tab pos="5886450" algn="l"/>
              </a:tabLst>
            </a:pPr>
            <a:r>
              <a:rPr lang="en-US" sz="21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      </a:t>
            </a:r>
            <a:r>
              <a:rPr lang="en-US" sz="2100" i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y</a:t>
            </a:r>
            <a:r>
              <a:rPr lang="en-US" sz="21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 	=  4 – </a:t>
            </a:r>
            <a:r>
              <a:rPr lang="en-US" sz="2100" i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x</a:t>
            </a:r>
          </a:p>
          <a:p>
            <a:pPr marL="457200">
              <a:buClr>
                <a:srgbClr val="C00000"/>
              </a:buClr>
              <a:tabLst>
                <a:tab pos="1428750" algn="l"/>
                <a:tab pos="3143250" algn="l"/>
                <a:tab pos="5886450" algn="l"/>
              </a:tabLst>
            </a:pPr>
            <a:r>
              <a:rPr lang="en-US" sz="21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3</a:t>
            </a:r>
            <a:r>
              <a:rPr lang="en-US" sz="2100" i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x</a:t>
            </a:r>
            <a:r>
              <a:rPr lang="en-US" sz="21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 - (4 + </a:t>
            </a:r>
            <a:r>
              <a:rPr lang="en-US" sz="2100" i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x</a:t>
            </a:r>
            <a:r>
              <a:rPr lang="en-US" sz="21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) = 8</a:t>
            </a:r>
          </a:p>
          <a:p>
            <a:pPr marL="457200">
              <a:buClr>
                <a:srgbClr val="C00000"/>
              </a:buClr>
              <a:tabLst>
                <a:tab pos="1428750" algn="l"/>
                <a:tab pos="3143250" algn="l"/>
                <a:tab pos="5886450" algn="l"/>
              </a:tabLst>
            </a:pPr>
            <a:r>
              <a:rPr lang="en-US" sz="2100" dirty="0">
                <a:latin typeface="Comic Sans MS" panose="030F0702030302020204" pitchFamily="66" charset="0"/>
                <a:cs typeface="Arial" panose="020B0604020202020204" pitchFamily="34" charset="0"/>
              </a:rPr>
              <a:t>3</a:t>
            </a:r>
            <a:r>
              <a:rPr lang="en-US" sz="2100" i="1" dirty="0">
                <a:latin typeface="Comic Sans MS" panose="030F0702030302020204" pitchFamily="66" charset="0"/>
                <a:cs typeface="Arial" panose="020B0604020202020204" pitchFamily="34" charset="0"/>
              </a:rPr>
              <a:t>x</a:t>
            </a:r>
            <a:r>
              <a:rPr lang="en-US" sz="21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1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+ </a:t>
            </a:r>
            <a:r>
              <a:rPr lang="en-US" sz="2100" i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x</a:t>
            </a:r>
            <a:r>
              <a:rPr lang="en-US" sz="21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 - 4 </a:t>
            </a:r>
            <a:r>
              <a:rPr lang="en-US" sz="2100" dirty="0">
                <a:latin typeface="Comic Sans MS" panose="030F0702030302020204" pitchFamily="66" charset="0"/>
                <a:cs typeface="Arial" panose="020B0604020202020204" pitchFamily="34" charset="0"/>
              </a:rPr>
              <a:t>= 8 </a:t>
            </a:r>
            <a:endParaRPr lang="en-US" sz="2100" dirty="0" smtClean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457200">
              <a:buClr>
                <a:srgbClr val="C00000"/>
              </a:buClr>
              <a:tabLst>
                <a:tab pos="1428750" algn="l"/>
                <a:tab pos="3143250" algn="l"/>
                <a:tab pos="5886450" algn="l"/>
              </a:tabLst>
            </a:pPr>
            <a:r>
              <a:rPr lang="en-US" sz="21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1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          4</a:t>
            </a:r>
            <a:r>
              <a:rPr lang="en-US" sz="2100" i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x = </a:t>
            </a:r>
            <a:r>
              <a:rPr lang="en-US" sz="21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12</a:t>
            </a:r>
          </a:p>
          <a:p>
            <a:pPr marL="457200">
              <a:buClr>
                <a:srgbClr val="C00000"/>
              </a:buClr>
              <a:tabLst>
                <a:tab pos="1428750" algn="l"/>
                <a:tab pos="3143250" algn="l"/>
                <a:tab pos="5886450" algn="l"/>
              </a:tabLst>
            </a:pPr>
            <a:r>
              <a:rPr lang="en-US" sz="21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	</a:t>
            </a:r>
            <a:r>
              <a:rPr lang="en-US" sz="2100" i="1" dirty="0">
                <a:latin typeface="Comic Sans MS" panose="030F0702030302020204" pitchFamily="66" charset="0"/>
                <a:cs typeface="Arial" panose="020B0604020202020204" pitchFamily="34" charset="0"/>
              </a:rPr>
              <a:t> x</a:t>
            </a:r>
            <a:r>
              <a:rPr lang="en-US" sz="21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100" dirty="0">
                <a:latin typeface="Comic Sans MS" panose="030F0702030302020204" pitchFamily="66" charset="0"/>
                <a:cs typeface="Arial" panose="020B0604020202020204" pitchFamily="34" charset="0"/>
              </a:rPr>
              <a:t>= </a:t>
            </a:r>
            <a:r>
              <a:rPr lang="en-US" sz="21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3</a:t>
            </a:r>
          </a:p>
          <a:p>
            <a:pPr marL="457200">
              <a:buClr>
                <a:srgbClr val="C00000"/>
              </a:buClr>
              <a:tabLst>
                <a:tab pos="1428750" algn="l"/>
                <a:tab pos="3143250" algn="l"/>
                <a:tab pos="5886450" algn="l"/>
              </a:tabLst>
            </a:pPr>
            <a:r>
              <a:rPr lang="en-US" sz="21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1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     3 + </a:t>
            </a:r>
            <a:r>
              <a:rPr lang="en-US" sz="2100" i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y</a:t>
            </a:r>
            <a:r>
              <a:rPr lang="en-US" sz="21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 = 4</a:t>
            </a:r>
          </a:p>
          <a:p>
            <a:pPr marL="457200">
              <a:buClr>
                <a:srgbClr val="C00000"/>
              </a:buClr>
              <a:tabLst>
                <a:tab pos="1428750" algn="l"/>
                <a:tab pos="3143250" algn="l"/>
                <a:tab pos="5886450" algn="l"/>
              </a:tabLst>
            </a:pPr>
            <a:r>
              <a:rPr lang="en-US" sz="21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So </a:t>
            </a:r>
            <a:r>
              <a:rPr lang="en-US" sz="2100" i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y</a:t>
            </a:r>
            <a:r>
              <a:rPr lang="en-US" sz="21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 = 1</a:t>
            </a:r>
            <a:endParaRPr lang="en-US" sz="21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457200">
              <a:buClr>
                <a:srgbClr val="C00000"/>
              </a:buClr>
              <a:tabLst>
                <a:tab pos="1428750" algn="l"/>
                <a:tab pos="3143250" algn="l"/>
                <a:tab pos="5886450" algn="l"/>
              </a:tabLst>
            </a:pPr>
            <a:r>
              <a:rPr lang="en-US" sz="21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(</a:t>
            </a:r>
            <a:r>
              <a:rPr lang="en-US" sz="2100" dirty="0">
                <a:latin typeface="Comic Sans MS" panose="030F0702030302020204" pitchFamily="66" charset="0"/>
                <a:cs typeface="Arial" panose="020B0604020202020204" pitchFamily="34" charset="0"/>
              </a:rPr>
              <a:t>3 x 3) - 1 </a:t>
            </a:r>
            <a:r>
              <a:rPr lang="en-US" sz="21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= 8 </a:t>
            </a:r>
            <a:r>
              <a:rPr lang="en-US" sz="21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✓</a:t>
            </a:r>
          </a:p>
          <a:p>
            <a:pPr marL="457200">
              <a:buClr>
                <a:srgbClr val="C00000"/>
              </a:buClr>
              <a:tabLst>
                <a:tab pos="1428750" algn="l"/>
                <a:tab pos="3143250" algn="l"/>
                <a:tab pos="5886450" algn="l"/>
              </a:tabLst>
            </a:pPr>
            <a:endParaRPr lang="en-US" sz="12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  <a:tabLst>
                <a:tab pos="1428750" algn="l"/>
                <a:tab pos="3143250" algn="l"/>
                <a:tab pos="5886450" algn="l"/>
              </a:tabLst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Solve the simultaneous equations in 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Q7a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using Antony's method. 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Which method do you prefer?</a:t>
            </a:r>
            <a:endParaRPr lang="en-US" sz="2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840" y="1196752"/>
            <a:ext cx="548640" cy="5486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flipH="1">
            <a:off x="4080461" y="2708920"/>
            <a:ext cx="4740011" cy="677108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the second equation with </a:t>
            </a:r>
            <a:r>
              <a:rPr lang="en-US" sz="19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the subject.</a:t>
            </a:r>
          </a:p>
        </p:txBody>
      </p:sp>
      <p:cxnSp>
        <p:nvCxnSpPr>
          <p:cNvPr id="11" name="Straight Arrow Connector 10"/>
          <p:cNvCxnSpPr>
            <a:stCxn id="10" idx="3"/>
          </p:cNvCxnSpPr>
          <p:nvPr/>
        </p:nvCxnSpPr>
        <p:spPr>
          <a:xfrm flipH="1">
            <a:off x="2843809" y="3047474"/>
            <a:ext cx="1236652" cy="3385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 flipH="1">
            <a:off x="4080461" y="3501008"/>
            <a:ext cx="4740011" cy="384721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Substitute </a:t>
            </a:r>
            <a:r>
              <a:rPr lang="en-US" sz="19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1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4 - </a:t>
            </a:r>
            <a:r>
              <a:rPr lang="en-US" sz="19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 the first equation.</a:t>
            </a:r>
          </a:p>
        </p:txBody>
      </p:sp>
      <p:cxnSp>
        <p:nvCxnSpPr>
          <p:cNvPr id="24" name="Straight Arrow Connector 23"/>
          <p:cNvCxnSpPr>
            <a:stCxn id="23" idx="3"/>
          </p:cNvCxnSpPr>
          <p:nvPr/>
        </p:nvCxnSpPr>
        <p:spPr>
          <a:xfrm flipH="1">
            <a:off x="2843809" y="3693369"/>
            <a:ext cx="1236652" cy="236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 flipH="1">
            <a:off x="4080461" y="3990398"/>
            <a:ext cx="4740011" cy="384721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 like terms to find </a:t>
            </a:r>
            <a:r>
              <a:rPr lang="en-US" sz="19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Arrow Connector 25"/>
          <p:cNvCxnSpPr>
            <a:stCxn id="25" idx="3"/>
          </p:cNvCxnSpPr>
          <p:nvPr/>
        </p:nvCxnSpPr>
        <p:spPr>
          <a:xfrm flipH="1">
            <a:off x="2627784" y="4182759"/>
            <a:ext cx="1452677" cy="1923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 flipH="1">
            <a:off x="4080461" y="4465320"/>
            <a:ext cx="4740011" cy="677108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Now, substitute </a:t>
            </a:r>
            <a:r>
              <a:rPr lang="en-US" sz="19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 into the second equation</a:t>
            </a:r>
            <a:r>
              <a:rPr lang="en-US" sz="1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Arrow Connector 27"/>
          <p:cNvCxnSpPr>
            <a:stCxn id="27" idx="3"/>
          </p:cNvCxnSpPr>
          <p:nvPr/>
        </p:nvCxnSpPr>
        <p:spPr>
          <a:xfrm flipH="1">
            <a:off x="1475656" y="4803874"/>
            <a:ext cx="2604805" cy="1372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 flipH="1">
            <a:off x="4080461" y="5229200"/>
            <a:ext cx="4740011" cy="677108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that the solutions work by </a:t>
            </a:r>
            <a:r>
              <a:rPr lang="en-US" sz="1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substituting them </a:t>
            </a:r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 the first equation.</a:t>
            </a:r>
          </a:p>
        </p:txBody>
      </p:sp>
      <p:cxnSp>
        <p:nvCxnSpPr>
          <p:cNvPr id="30" name="Straight Arrow Connector 29"/>
          <p:cNvCxnSpPr>
            <a:stCxn id="29" idx="3"/>
          </p:cNvCxnSpPr>
          <p:nvPr/>
        </p:nvCxnSpPr>
        <p:spPr>
          <a:xfrm flipH="1">
            <a:off x="2987825" y="5567754"/>
            <a:ext cx="1092636" cy="934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944674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7382054" cy="739756"/>
          </a:xfrm>
        </p:spPr>
        <p:txBody>
          <a:bodyPr>
            <a:noAutofit/>
          </a:bodyPr>
          <a:lstStyle/>
          <a:p>
            <a:r>
              <a:rPr lang="en-GB" dirty="0" smtClean="0"/>
              <a:t>Contents</a:t>
            </a:r>
            <a:endParaRPr lang="en-GB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5780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vi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1148094"/>
            <a:ext cx="8712968" cy="552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6659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000" dirty="0"/>
              <a:t>9.4 – Solving Simple Simultaneous Equations</a:t>
            </a:r>
            <a:endParaRPr lang="en-GB" sz="3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288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9" y="1196752"/>
            <a:ext cx="525658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9"/>
              <a:tabLst>
                <a:tab pos="1079500" algn="l"/>
                <a:tab pos="2743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Copy and complete to solve the simultaneous equations.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4x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16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dirty="0" smtClean="0"/>
              <a:t>①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3x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 u = 17 </a:t>
            </a:r>
            <a:r>
              <a:rPr lang="en-US" sz="2400" dirty="0"/>
              <a:t> </a:t>
            </a:r>
            <a:r>
              <a:rPr lang="en-US" sz="2400" dirty="0" smtClean="0"/>
              <a:t>   ②</a:t>
            </a:r>
            <a:r>
              <a:rPr lang="en-US" sz="2400" dirty="0" smtClean="0">
                <a:latin typeface="Comic Sans MS" panose="030F0702030302020204" pitchFamily="66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+ 2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   </a:t>
            </a:r>
            <a:r>
              <a:rPr lang="en-US" sz="2400" dirty="0" smtClean="0"/>
              <a:t>③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0574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Add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equations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and . Find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	= 16   </a:t>
            </a:r>
            <a:r>
              <a:rPr lang="en-US" sz="2400" dirty="0" smtClean="0"/>
              <a:t>①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</a:t>
            </a:r>
            <a:r>
              <a:rPr lang="en-US" sz="2400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</a:t>
            </a:r>
            <a:r>
              <a:rPr lang="en-US" sz="2400" dirty="0" smtClean="0"/>
              <a:t>③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+ 0 	=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       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 	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0574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Substitute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your value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into equation </a:t>
            </a:r>
            <a:r>
              <a:rPr lang="en-US" sz="2400" dirty="0"/>
              <a:t>③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find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251520" y="5831106"/>
            <a:ext cx="4740011" cy="769441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Q9 hint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Multiply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term in 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equation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2 </a:t>
            </a:r>
          </a:p>
        </p:txBody>
      </p:sp>
      <p:sp>
        <p:nvSpPr>
          <p:cNvPr id="17" name="Rectangle 16"/>
          <p:cNvSpPr/>
          <p:nvPr/>
        </p:nvSpPr>
        <p:spPr>
          <a:xfrm flipH="1">
            <a:off x="5080920" y="5827911"/>
            <a:ext cx="3667544" cy="769441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Q9 hint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Add equations </a:t>
            </a:r>
            <a:r>
              <a:rPr lang="en-US" sz="2200" dirty="0">
                <a:solidFill>
                  <a:schemeClr val="tx1"/>
                </a:solidFill>
              </a:rPr>
              <a:t>①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200" dirty="0">
                <a:solidFill>
                  <a:schemeClr val="tx1"/>
                </a:solidFill>
              </a:rPr>
              <a:t>③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1177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000" dirty="0"/>
              <a:t>9.4 – Solving Simple Simultaneous Equations</a:t>
            </a:r>
            <a:endParaRPr lang="en-GB" sz="3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288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9" y="1196752"/>
            <a:ext cx="525658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10"/>
              <a:tabLst>
                <a:tab pos="1079500" algn="l"/>
                <a:tab pos="2743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Solve these simultaneous equations,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22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16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4x -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4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   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3"/>
              <a:tabLst>
                <a:tab pos="10795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+ 3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21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- 2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-7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11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    5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7</a:t>
            </a:r>
          </a:p>
          <a:p>
            <a:pPr>
              <a:buClr>
                <a:srgbClr val="C00000"/>
              </a:buClr>
              <a:tabLst>
                <a:tab pos="1079500" algn="l"/>
                <a:tab pos="2743200" algn="l"/>
              </a:tabLst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do you decide what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number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multiply by?</a:t>
            </a:r>
            <a:endParaRPr lang="en-US" sz="24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flipH="1">
            <a:off x="225755" y="4221088"/>
            <a:ext cx="5204539" cy="415498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Q10 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Follow the method used in </a:t>
            </a:r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Q9.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05905" y="4784356"/>
            <a:ext cx="5130191" cy="1777548"/>
            <a:chOff x="3483872" y="1089031"/>
            <a:chExt cx="5264592" cy="1777548"/>
          </a:xfrm>
        </p:grpSpPr>
        <p:sp>
          <p:nvSpPr>
            <p:cNvPr id="10" name="Round Diagonal Corner Rectangle 9"/>
            <p:cNvSpPr/>
            <p:nvPr/>
          </p:nvSpPr>
          <p:spPr>
            <a:xfrm>
              <a:off x="3491880" y="1089031"/>
              <a:ext cx="5256584" cy="1777548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 Diagonal Corner Rectangle 10"/>
            <p:cNvSpPr/>
            <p:nvPr/>
          </p:nvSpPr>
          <p:spPr>
            <a:xfrm>
              <a:off x="3483872" y="1089031"/>
              <a:ext cx="5256584" cy="47211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– Exam-Style Questions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563889" y="1666250"/>
              <a:ext cx="509513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400" dirty="0"/>
                <a:t>Solve the simultaneous equations </a:t>
              </a:r>
              <a:r>
                <a:rPr lang="en-US" sz="2400" dirty="0" smtClean="0"/>
                <a:t/>
              </a:r>
              <a:br>
                <a:rPr lang="en-US" sz="2400" dirty="0" smtClean="0"/>
              </a:br>
              <a:r>
                <a:rPr lang="en-US" sz="2400" dirty="0" smtClean="0"/>
                <a:t>4</a:t>
              </a:r>
              <a:r>
                <a:rPr lang="en-US" sz="2400" i="1" dirty="0" smtClean="0"/>
                <a:t>x</a:t>
              </a:r>
              <a:r>
                <a:rPr lang="en-US" sz="2400" dirty="0" smtClean="0"/>
                <a:t> </a:t>
              </a:r>
              <a:r>
                <a:rPr lang="en-US" sz="2400" dirty="0"/>
                <a:t>+ 3</a:t>
              </a:r>
              <a:r>
                <a:rPr lang="en-US" sz="2400" i="1" dirty="0"/>
                <a:t>y</a:t>
              </a:r>
              <a:r>
                <a:rPr lang="en-US" sz="2400" dirty="0"/>
                <a:t> = 5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400" dirty="0"/>
                <a:t>2</a:t>
              </a:r>
              <a:r>
                <a:rPr lang="en-US" sz="2400" i="1" dirty="0"/>
                <a:t>x</a:t>
              </a:r>
              <a:r>
                <a:rPr lang="en-US" sz="2400" dirty="0"/>
                <a:t> + </a:t>
              </a:r>
              <a:r>
                <a:rPr lang="en-US" sz="2400" i="1" dirty="0"/>
                <a:t>y</a:t>
              </a:r>
              <a:r>
                <a:rPr lang="en-US" sz="2400" dirty="0"/>
                <a:t> = </a:t>
              </a:r>
              <a:r>
                <a:rPr lang="en-US" sz="2400" dirty="0" smtClean="0"/>
                <a:t>3	</a:t>
              </a:r>
              <a:r>
                <a:rPr lang="en-US" sz="2400" b="1" dirty="0" smtClean="0"/>
                <a:t>(</a:t>
              </a:r>
              <a:r>
                <a:rPr lang="en-US" sz="2400" b="1" dirty="0"/>
                <a:t>3 marks</a:t>
              </a:r>
              <a:r>
                <a:rPr lang="en-US" sz="2400" b="1" dirty="0" smtClean="0"/>
                <a:t>)</a:t>
              </a:r>
              <a:endParaRPr lang="en-US" sz="2400" b="1" dirty="0"/>
            </a:p>
          </p:txBody>
        </p:sp>
      </p:grpSp>
      <p:sp>
        <p:nvSpPr>
          <p:cNvPr id="13" name="Rectangle 12"/>
          <p:cNvSpPr/>
          <p:nvPr/>
        </p:nvSpPr>
        <p:spPr>
          <a:xfrm flipH="1">
            <a:off x="5535453" y="5201905"/>
            <a:ext cx="3213011" cy="1323439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 hint</a:t>
            </a: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Substitute your values of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back into each equation to check they fit.</a:t>
            </a:r>
          </a:p>
        </p:txBody>
      </p:sp>
    </p:spTree>
    <p:extLst>
      <p:ext uri="{BB962C8B-B14F-4D97-AF65-F5344CB8AC3E}">
        <p14:creationId xmlns:p14="http://schemas.microsoft.com/office/powerpoint/2010/main" val="243647263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000" dirty="0"/>
              <a:t>9.4 – Solving Simple Simultaneous Equations</a:t>
            </a:r>
            <a:endParaRPr lang="en-GB" sz="3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289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9" y="1196752"/>
            <a:ext cx="5256585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Clr>
                <a:srgbClr val="C00000"/>
              </a:buClr>
              <a:buFont typeface="+mj-lt"/>
              <a:buAutoNum type="arabicPeriod" startAt="12"/>
              <a:tabLst>
                <a:tab pos="1079500" algn="l"/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Solve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the simultaneous equations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= 0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+ 5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= 0</a:t>
            </a:r>
          </a:p>
          <a:p>
            <a:pPr>
              <a:buClr>
                <a:srgbClr val="C00000"/>
              </a:buClr>
              <a:tabLst>
                <a:tab pos="1079500" algn="l"/>
                <a:tab pos="2743200" algn="l"/>
              </a:tabLst>
            </a:pPr>
            <a:r>
              <a:rPr lang="en-US" sz="2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Does it matter which equation you multiply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Clr>
                <a:srgbClr val="C00000"/>
              </a:buClr>
              <a:buFont typeface="+mj-lt"/>
              <a:buAutoNum type="arabicPeriod" startAt="14"/>
              <a:tabLst>
                <a:tab pos="1079500" algn="l"/>
                <a:tab pos="2743200" algn="l"/>
              </a:tabLst>
            </a:pPr>
            <a:r>
              <a:rPr lang="en-US" sz="2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Finance </a:t>
            </a:r>
            <a:r>
              <a:rPr lang="en-US" sz="2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Problem-solving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A telephone company charges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£x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per month for a basic line rental and then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£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per 100 minutes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. Justin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pays £18 for 200 minutes. Teresa pays £21 for 300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minutes.</a:t>
            </a:r>
          </a:p>
          <a:p>
            <a:pPr marL="914400" lvl="1" indent="-342900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Work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out the cost of the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monthly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rental,</a:t>
            </a:r>
          </a:p>
          <a:p>
            <a:pPr marL="9144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much would Caron pay for 400 minutes?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flipH="1">
            <a:off x="5605521" y="5120024"/>
            <a:ext cx="3214951" cy="1477328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Q12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First solve by multiplying the first equation by 5. Then solve by multiplying the second equation by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77863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000" dirty="0"/>
              <a:t>9.4 – Solving Simple Simultaneous Equations</a:t>
            </a:r>
            <a:endParaRPr lang="en-GB" sz="3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289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9" y="1196752"/>
            <a:ext cx="525658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Clr>
                <a:srgbClr val="C00000"/>
              </a:buClr>
              <a:buFont typeface="+mj-lt"/>
              <a:buAutoNum type="arabicPeriod" startAt="13"/>
              <a:tabLst>
                <a:tab pos="1079500" algn="l"/>
                <a:tab pos="2743200" algn="l"/>
              </a:tabLst>
            </a:pP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Problem-solving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sum of two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numbers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is 23 and their difference is 5. Let the two numbers be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 Write two equations and solve them to find the two numbers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824" y="3068960"/>
            <a:ext cx="548640" cy="53709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05905" y="3006516"/>
            <a:ext cx="5130191" cy="3590836"/>
            <a:chOff x="3483872" y="1076235"/>
            <a:chExt cx="5264592" cy="3590836"/>
          </a:xfrm>
        </p:grpSpPr>
        <p:sp>
          <p:nvSpPr>
            <p:cNvPr id="11" name="Round Diagonal Corner Rectangle 10"/>
            <p:cNvSpPr/>
            <p:nvPr/>
          </p:nvSpPr>
          <p:spPr>
            <a:xfrm>
              <a:off x="3491880" y="1076235"/>
              <a:ext cx="5256584" cy="3590836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 Diagonal Corner Rectangle 11"/>
            <p:cNvSpPr/>
            <p:nvPr/>
          </p:nvSpPr>
          <p:spPr>
            <a:xfrm>
              <a:off x="3483872" y="1089031"/>
              <a:ext cx="5256584" cy="47211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– Exam-Style Questions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63889" y="1666250"/>
              <a:ext cx="5095139" cy="28377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230" dirty="0"/>
                <a:t>The diagram </a:t>
              </a:r>
              <a:r>
                <a:rPr lang="en-US" sz="2230" dirty="0" smtClean="0"/>
                <a:t/>
              </a:r>
              <a:br>
                <a:rPr lang="en-US" sz="2230" dirty="0" smtClean="0"/>
              </a:br>
              <a:r>
                <a:rPr lang="en-US" sz="2230" dirty="0" smtClean="0"/>
                <a:t>shows a </a:t>
              </a:r>
              <a:br>
                <a:rPr lang="en-US" sz="2230" dirty="0" smtClean="0"/>
              </a:br>
              <a:r>
                <a:rPr lang="en-US" sz="2230" dirty="0" smtClean="0"/>
                <a:t>rectangle</a:t>
              </a:r>
              <a:r>
                <a:rPr lang="en-US" sz="2230" dirty="0"/>
                <a:t>. All </a:t>
              </a:r>
              <a:r>
                <a:rPr lang="en-US" sz="2230" dirty="0" smtClean="0"/>
                <a:t/>
              </a:r>
              <a:br>
                <a:rPr lang="en-US" sz="2230" dirty="0" smtClean="0"/>
              </a:br>
              <a:r>
                <a:rPr lang="en-US" sz="2230" dirty="0" smtClean="0"/>
                <a:t>sides </a:t>
              </a:r>
              <a:r>
                <a:rPr lang="en-US" sz="2230" dirty="0"/>
                <a:t>are </a:t>
              </a:r>
              <a:r>
                <a:rPr lang="en-US" sz="2230" dirty="0" smtClean="0"/>
                <a:t/>
              </a:r>
              <a:br>
                <a:rPr lang="en-US" sz="2230" dirty="0" smtClean="0"/>
              </a:br>
              <a:r>
                <a:rPr lang="en-US" sz="2230" dirty="0" smtClean="0"/>
                <a:t>measured </a:t>
              </a:r>
              <a:r>
                <a:rPr lang="en-US" sz="2230" dirty="0"/>
                <a:t>in </a:t>
              </a:r>
              <a:r>
                <a:rPr lang="en-US" sz="2230" dirty="0" smtClean="0"/>
                <a:t/>
              </a:r>
              <a:br>
                <a:rPr lang="en-US" sz="2230" dirty="0" smtClean="0"/>
              </a:br>
              <a:r>
                <a:rPr lang="en-US" sz="2230" dirty="0" smtClean="0"/>
                <a:t>centimeters. Jean </a:t>
              </a:r>
              <a:r>
                <a:rPr lang="en-US" sz="2230" dirty="0"/>
                <a:t>says the </a:t>
              </a:r>
              <a:r>
                <a:rPr lang="en-US" sz="2230" dirty="0" smtClean="0"/>
                <a:t>perimeter </a:t>
              </a:r>
              <a:r>
                <a:rPr lang="en-US" sz="2230" dirty="0"/>
                <a:t>of the rectangle is </a:t>
              </a:r>
              <a:r>
                <a:rPr lang="en-US" sz="2230" dirty="0" smtClean="0"/>
                <a:t>more </a:t>
              </a:r>
              <a:r>
                <a:rPr lang="en-US" sz="2230" dirty="0"/>
                <a:t>than 75 </a:t>
              </a:r>
              <a:r>
                <a:rPr lang="en-US" sz="2230" dirty="0" smtClean="0"/>
                <a:t>cm. Show </a:t>
              </a:r>
              <a:r>
                <a:rPr lang="en-US" sz="2230" dirty="0"/>
                <a:t>that Jean is correct</a:t>
              </a:r>
              <a:r>
                <a:rPr lang="en-US" sz="2230" dirty="0" smtClean="0"/>
                <a:t>.	</a:t>
              </a:r>
              <a:r>
                <a:rPr lang="en-US" sz="2230" b="1" dirty="0" smtClean="0"/>
                <a:t>(5 </a:t>
              </a:r>
              <a:r>
                <a:rPr lang="en-US" sz="2230" b="1" dirty="0"/>
                <a:t>marks</a:t>
              </a:r>
              <a:r>
                <a:rPr lang="en-US" sz="2230" b="1" dirty="0" smtClean="0"/>
                <a:t>)</a:t>
              </a:r>
              <a:endParaRPr lang="en-US" sz="2230" b="1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5351" t="57875" r="65750" b="25063"/>
          <a:stretch/>
        </p:blipFill>
        <p:spPr>
          <a:xfrm>
            <a:off x="2316825" y="3594861"/>
            <a:ext cx="3047263" cy="16506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flipH="1">
            <a:off x="5588436" y="5581689"/>
            <a:ext cx="3232036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Q15 strategy hint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Set up two simultaneous equations and solve them.</a:t>
            </a:r>
          </a:p>
        </p:txBody>
      </p:sp>
    </p:spTree>
    <p:extLst>
      <p:ext uri="{BB962C8B-B14F-4D97-AF65-F5344CB8AC3E}">
        <p14:creationId xmlns:p14="http://schemas.microsoft.com/office/powerpoint/2010/main" val="368665704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800" dirty="0" smtClean="0"/>
              <a:t>9.5 – More Simultaneous Equations</a:t>
            </a:r>
            <a:endParaRPr lang="en-GB" sz="38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651030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00" b="1" dirty="0" smtClean="0">
                <a:latin typeface="Calibri" panose="020F0502020204030204" pitchFamily="34" charset="0"/>
              </a:rPr>
              <a:t>Page 289</a:t>
            </a:r>
            <a:endParaRPr lang="en-GB" sz="1300" b="1" dirty="0">
              <a:latin typeface="Calibri" panose="020F0502020204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494333"/>
              </p:ext>
            </p:extLst>
          </p:nvPr>
        </p:nvGraphicFramePr>
        <p:xfrm>
          <a:off x="251518" y="1268760"/>
          <a:ext cx="8568952" cy="4632201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142238"/>
                <a:gridCol w="3762420"/>
                <a:gridCol w="2664294"/>
              </a:tblGrid>
              <a:tr h="633159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Objectives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Did you know?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455073">
                <a:tc gridSpan="2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 simultaneous equations to find the equation of a straight line.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Solve linear simultaneous equations where both equations are multiplied.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Interpret real-life situations involving two unknowns and solve them.</a:t>
                      </a:r>
                      <a:endParaRPr lang="en-US" sz="260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Sometimes you need to multiply both equations to eliminate a term.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</a:tr>
              <a:tr h="523307">
                <a:tc>
                  <a:txBody>
                    <a:bodyPr/>
                    <a:lstStyle/>
                    <a:p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Fluency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5134">
                <a:tc gridSpan="3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is the equation of a straight line?</a:t>
                      </a:r>
                      <a:endParaRPr kumimoji="0" lang="en-US" sz="2800" kern="1200" baseline="300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 flipH="1">
            <a:off x="196377" y="6188459"/>
            <a:ext cx="8667000" cy="4847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55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en-US" sz="255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en-US" sz="255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Homework, practice and support: Higher </a:t>
            </a:r>
            <a:r>
              <a:rPr lang="en-US" sz="25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9.5</a:t>
            </a:r>
            <a:endParaRPr lang="en-US" sz="25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77295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289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9" y="1196752"/>
            <a:ext cx="4896545" cy="2151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/>
              <a:tabLst>
                <a:tab pos="1079500" algn="l"/>
                <a:tab pos="2743200" algn="l"/>
              </a:tabLst>
            </a:pP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Multiply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each equation by 4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5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+ 3y = 6 	</a:t>
            </a:r>
            <a:r>
              <a:rPr lang="en-US" sz="225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5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- 6</a:t>
            </a:r>
            <a:r>
              <a:rPr lang="en-US" sz="225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= 7</a:t>
            </a:r>
          </a:p>
          <a:p>
            <a:pPr marL="571500" indent="-571500">
              <a:buClr>
                <a:srgbClr val="C00000"/>
              </a:buClr>
              <a:buFont typeface="+mj-lt"/>
              <a:buAutoNum type="arabicPeriod"/>
              <a:tabLst>
                <a:tab pos="1079500" algn="l"/>
                <a:tab pos="2743200" algn="l"/>
              </a:tabLst>
            </a:pP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Solve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these simultaneous equations. </a:t>
            </a:r>
            <a:endParaRPr lang="en-US" sz="22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571750" algn="l"/>
              </a:tabLst>
            </a:pPr>
            <a:r>
              <a:rPr lang="en-US" sz="225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+ 2</a:t>
            </a:r>
            <a:r>
              <a:rPr lang="en-US" sz="225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 = 8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25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5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 + 2</a:t>
            </a:r>
            <a:r>
              <a:rPr lang="en-US" sz="225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b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5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- 2</a:t>
            </a:r>
            <a:r>
              <a:rPr lang="en-US" sz="225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 = 4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      5</a:t>
            </a:r>
            <a:r>
              <a:rPr lang="en-US" sz="225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25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3456424"/>
            <a:ext cx="548640" cy="5486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1520" y="3356992"/>
            <a:ext cx="5256584" cy="3180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rgbClr val="C00000"/>
              </a:buClr>
              <a:buFont typeface="+mj-lt"/>
              <a:buAutoNum type="arabicPeriod" startAt="3"/>
              <a:tabLst>
                <a:tab pos="2571750" algn="l"/>
              </a:tabLst>
            </a:pPr>
            <a:r>
              <a:rPr lang="en-US" sz="225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Write the equation of a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line</a:t>
            </a:r>
            <a:b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   through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(2,5) </a:t>
            </a:r>
            <a:endParaRPr lang="en-US" sz="22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342900">
              <a:buClr>
                <a:srgbClr val="C00000"/>
              </a:buClr>
              <a:buFont typeface="+mj-lt"/>
              <a:buAutoNum type="alphaLcPeriod" startAt="2"/>
              <a:tabLst>
                <a:tab pos="2571750" algn="l"/>
              </a:tabLst>
            </a:pP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the equation of a line through (3,8) </a:t>
            </a:r>
            <a:endParaRPr lang="en-US" sz="22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342900">
              <a:buClr>
                <a:srgbClr val="C00000"/>
              </a:buClr>
              <a:buFont typeface="+mj-lt"/>
              <a:buAutoNum type="alphaLcPeriod" startAt="2"/>
              <a:tabLst>
                <a:tab pos="2571750" algn="l"/>
              </a:tabLst>
            </a:pP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Solve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your simultaneous equations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from parts </a:t>
            </a:r>
            <a:r>
              <a:rPr lang="en-US" sz="225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25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 to find </a:t>
            </a:r>
            <a:r>
              <a:rPr lang="en-US" sz="225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250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2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342900">
              <a:buClr>
                <a:srgbClr val="C00000"/>
              </a:buClr>
              <a:buFont typeface="+mj-lt"/>
              <a:buAutoNum type="alphaLcPeriod" startAt="2"/>
              <a:tabLst>
                <a:tab pos="2571750" algn="l"/>
              </a:tabLst>
            </a:pP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the equation of the line through the points (2,5) and (3,8).</a:t>
            </a:r>
          </a:p>
        </p:txBody>
      </p:sp>
      <p:sp>
        <p:nvSpPr>
          <p:cNvPr id="16" name="Flowchart: Delay 15"/>
          <p:cNvSpPr/>
          <p:nvPr/>
        </p:nvSpPr>
        <p:spPr>
          <a:xfrm flipH="1">
            <a:off x="5148064" y="1124744"/>
            <a:ext cx="432048" cy="2195666"/>
          </a:xfrm>
          <a:prstGeom prst="flowChartDelay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flipH="1">
            <a:off x="5580112" y="4809346"/>
            <a:ext cx="3172013" cy="707886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Q3a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s-E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Substitute </a:t>
            </a:r>
            <a:r>
              <a:rPr lang="es-E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2, </a:t>
            </a:r>
            <a:r>
              <a:rPr lang="es-E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E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5 </a:t>
            </a:r>
            <a:r>
              <a:rPr lang="es-E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es-E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= mx + c</a:t>
            </a:r>
            <a:endParaRPr 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 flipH="1">
            <a:off x="5576451" y="5581689"/>
            <a:ext cx="3172013" cy="1015663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Q3d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Substitute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values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part 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into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= mx + c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3800" dirty="0" smtClean="0"/>
              <a:t>9.5 – More Simultaneous Equations</a:t>
            </a:r>
            <a:endParaRPr lang="en-GB" sz="3800" b="1" dirty="0" smtClean="0"/>
          </a:p>
        </p:txBody>
      </p:sp>
    </p:spTree>
    <p:extLst>
      <p:ext uri="{BB962C8B-B14F-4D97-AF65-F5344CB8AC3E}">
        <p14:creationId xmlns:p14="http://schemas.microsoft.com/office/powerpoint/2010/main" val="335735666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290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840" y="1196752"/>
            <a:ext cx="548640" cy="5486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1520" y="1196752"/>
            <a:ext cx="809232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rgbClr val="C00000"/>
              </a:buClr>
              <a:buFont typeface="+mj-lt"/>
              <a:buAutoNum type="arabicPeriod" startAt="4"/>
              <a:tabLst>
                <a:tab pos="2571750" algn="l"/>
              </a:tabLst>
            </a:pP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the equation of the line through the points (6, -3) and (-2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, 5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51520" y="1998913"/>
            <a:ext cx="8541288" cy="4544142"/>
            <a:chOff x="3483872" y="1089031"/>
            <a:chExt cx="5264592" cy="4380559"/>
          </a:xfrm>
        </p:grpSpPr>
        <p:sp>
          <p:nvSpPr>
            <p:cNvPr id="9" name="Round Diagonal Corner Rectangle 8"/>
            <p:cNvSpPr/>
            <p:nvPr/>
          </p:nvSpPr>
          <p:spPr>
            <a:xfrm>
              <a:off x="3491880" y="1089031"/>
              <a:ext cx="5256584" cy="4380559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 Diagonal Corner Rectangle 9"/>
            <p:cNvSpPr/>
            <p:nvPr/>
          </p:nvSpPr>
          <p:spPr>
            <a:xfrm>
              <a:off x="3483872" y="1089031"/>
              <a:ext cx="5256584" cy="434774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Example 5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528256" y="1565231"/>
              <a:ext cx="3489388" cy="3886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300" dirty="0"/>
                <a:t>Solve the simultaneous equations </a:t>
              </a:r>
              <a:endParaRPr lang="en-US" sz="2300" dirty="0" smtClean="0"/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300" dirty="0" smtClean="0"/>
                <a:t>5</a:t>
              </a:r>
              <a:r>
                <a:rPr lang="en-US" sz="2300" i="1" dirty="0" smtClean="0"/>
                <a:t>x</a:t>
              </a:r>
              <a:r>
                <a:rPr lang="en-US" sz="2300" dirty="0" smtClean="0"/>
                <a:t> </a:t>
              </a:r>
              <a:r>
                <a:rPr lang="en-US" sz="2300" dirty="0"/>
                <a:t>+ 2</a:t>
              </a:r>
              <a:r>
                <a:rPr lang="en-US" sz="2300" i="1" dirty="0"/>
                <a:t>y</a:t>
              </a:r>
              <a:r>
                <a:rPr lang="en-US" sz="2300" dirty="0"/>
                <a:t> = 16 </a:t>
              </a:r>
              <a:endParaRPr lang="en-US" sz="2300" dirty="0" smtClean="0"/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300" dirty="0" smtClean="0"/>
                <a:t>4</a:t>
              </a:r>
              <a:r>
                <a:rPr lang="en-US" sz="2300" i="1" dirty="0" smtClean="0"/>
                <a:t>x</a:t>
              </a:r>
              <a:r>
                <a:rPr lang="en-US" sz="2300" dirty="0" smtClean="0"/>
                <a:t> </a:t>
              </a:r>
              <a:r>
                <a:rPr lang="en-US" sz="2300" dirty="0"/>
                <a:t>- </a:t>
              </a:r>
              <a:r>
                <a:rPr lang="en-US" sz="2300" dirty="0" smtClean="0"/>
                <a:t>3</a:t>
              </a:r>
              <a:r>
                <a:rPr lang="en-US" sz="2300" i="1" dirty="0" smtClean="0"/>
                <a:t>y</a:t>
              </a:r>
              <a:r>
                <a:rPr lang="en-US" sz="2300" dirty="0" smtClean="0"/>
                <a:t> </a:t>
              </a:r>
              <a:r>
                <a:rPr lang="en-US" sz="2300" dirty="0"/>
                <a:t>= -</a:t>
              </a:r>
              <a:r>
                <a:rPr lang="en-US" sz="2300" dirty="0" smtClean="0"/>
                <a:t>1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400" dirty="0"/>
                <a:t>①</a:t>
              </a:r>
              <a:r>
                <a:rPr lang="en-US" sz="2300" dirty="0" smtClean="0"/>
                <a:t> 5x + 2y = 16 	</a:t>
              </a:r>
              <a:r>
                <a:rPr lang="en-US" sz="2400" dirty="0"/>
                <a:t> ①</a:t>
              </a:r>
              <a:r>
                <a:rPr lang="en-US" sz="2300" dirty="0" smtClean="0"/>
                <a:t> x 3: 15x + 6y =48 </a:t>
              </a:r>
              <a:r>
                <a:rPr lang="en-US" sz="2400" dirty="0" smtClean="0"/>
                <a:t>③</a:t>
              </a:r>
              <a:endParaRPr lang="en-US" sz="2300" dirty="0"/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400" dirty="0" smtClean="0"/>
                <a:t>②</a:t>
              </a:r>
              <a:r>
                <a:rPr lang="en-US" sz="2300" dirty="0" smtClean="0"/>
                <a:t> 4x – 3y = -1    </a:t>
              </a:r>
              <a:r>
                <a:rPr lang="en-US" sz="2400" dirty="0" smtClean="0"/>
                <a:t>②</a:t>
              </a:r>
              <a:r>
                <a:rPr lang="en-US" sz="2300" dirty="0" smtClean="0"/>
                <a:t> x 2: 8x – 6y = 02 </a:t>
              </a:r>
              <a:r>
                <a:rPr lang="en-US" sz="2400" dirty="0" smtClean="0"/>
                <a:t>④</a:t>
              </a:r>
              <a:endParaRPr lang="en-US" sz="2300" dirty="0" smtClean="0"/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400" dirty="0" smtClean="0"/>
                <a:t>③</a:t>
              </a:r>
              <a:r>
                <a:rPr lang="en-US" sz="2300" dirty="0" smtClean="0"/>
                <a:t> + </a:t>
              </a:r>
              <a:r>
                <a:rPr lang="en-US" sz="2400" dirty="0" smtClean="0"/>
                <a:t>④ </a:t>
              </a:r>
              <a:r>
                <a:rPr lang="en-US" sz="2300" dirty="0" smtClean="0"/>
                <a:t>23x = 46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300" dirty="0"/>
                <a:t> </a:t>
              </a:r>
              <a:r>
                <a:rPr lang="en-US" sz="2300" dirty="0" smtClean="0"/>
                <a:t>           x </a:t>
              </a:r>
              <a:r>
                <a:rPr lang="en-US" sz="2300" dirty="0"/>
                <a:t>= 2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300" dirty="0" smtClean="0"/>
                <a:t>  10 + 2y </a:t>
              </a:r>
              <a:r>
                <a:rPr lang="en-US" sz="2300" dirty="0"/>
                <a:t>= </a:t>
              </a:r>
              <a:r>
                <a:rPr lang="en-US" sz="2300" dirty="0" smtClean="0"/>
                <a:t>16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300" dirty="0"/>
                <a:t> </a:t>
              </a:r>
              <a:r>
                <a:rPr lang="en-US" sz="2300" dirty="0" smtClean="0"/>
                <a:t>         2y = 6 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300" dirty="0"/>
                <a:t> </a:t>
              </a:r>
              <a:r>
                <a:rPr lang="en-US" sz="2300" dirty="0" smtClean="0"/>
                <a:t>          y </a:t>
              </a:r>
              <a:r>
                <a:rPr lang="en-US" sz="2300" dirty="0"/>
                <a:t>= 3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300" dirty="0"/>
                <a:t>Check: </a:t>
              </a:r>
              <a:r>
                <a:rPr lang="en-US" sz="2300" dirty="0" smtClean="0"/>
                <a:t>4 x 2 – 3 x 3 = 8 – 9 = -</a:t>
              </a:r>
              <a:r>
                <a:rPr lang="en-US" sz="2300" dirty="0"/>
                <a:t>1 </a:t>
              </a:r>
              <a:r>
                <a:rPr lang="en-US" sz="2300" b="1" dirty="0" smtClean="0">
                  <a:latin typeface="Comic Sans MS" panose="030F0702030302020204" pitchFamily="66" charset="0"/>
                </a:rPr>
                <a:t>✓</a:t>
              </a:r>
              <a:endParaRPr lang="en-US" sz="23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 flipH="1">
            <a:off x="5972484" y="2564904"/>
            <a:ext cx="2748314" cy="1323439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Multiply equation </a:t>
            </a:r>
            <a:r>
              <a:rPr lang="en-US" sz="2000" dirty="0">
                <a:solidFill>
                  <a:schemeClr val="tx1"/>
                </a:solidFill>
              </a:rPr>
              <a:t>①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3 and equation </a:t>
            </a:r>
            <a:r>
              <a:rPr lang="en-US" sz="2000" dirty="0">
                <a:solidFill>
                  <a:schemeClr val="tx1"/>
                </a:solidFill>
              </a:rPr>
              <a:t>②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2 to make the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coefficients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0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equal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 flipH="1">
            <a:off x="5947580" y="3956865"/>
            <a:ext cx="2773218" cy="707886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these equations to eliminate y.</a:t>
            </a:r>
          </a:p>
        </p:txBody>
      </p:sp>
      <p:sp>
        <p:nvSpPr>
          <p:cNvPr id="15" name="Rectangle 14"/>
          <p:cNvSpPr/>
          <p:nvPr/>
        </p:nvSpPr>
        <p:spPr>
          <a:xfrm flipH="1">
            <a:off x="5963580" y="4733273"/>
            <a:ext cx="2763212" cy="707886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Substitute x = 2 into equation </a:t>
            </a:r>
            <a:r>
              <a:rPr lang="en-US" sz="2000" dirty="0">
                <a:solidFill>
                  <a:schemeClr val="tx1"/>
                </a:solidFill>
              </a:rPr>
              <a:t>①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>
            <a:stCxn id="12" idx="3"/>
          </p:cNvCxnSpPr>
          <p:nvPr/>
        </p:nvCxnSpPr>
        <p:spPr>
          <a:xfrm flipH="1">
            <a:off x="5364088" y="3226624"/>
            <a:ext cx="608396" cy="3762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3" idx="3"/>
          </p:cNvCxnSpPr>
          <p:nvPr/>
        </p:nvCxnSpPr>
        <p:spPr>
          <a:xfrm flipH="1">
            <a:off x="2843808" y="4310808"/>
            <a:ext cx="3103772" cy="2224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5" idx="3"/>
          </p:cNvCxnSpPr>
          <p:nvPr/>
        </p:nvCxnSpPr>
        <p:spPr>
          <a:xfrm flipH="1">
            <a:off x="2267744" y="5087216"/>
            <a:ext cx="3695836" cy="1370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 flipH="1">
            <a:off x="5969574" y="5509681"/>
            <a:ext cx="2760128" cy="1015663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your answers by substituting into equation </a:t>
            </a:r>
            <a:r>
              <a:rPr lang="en-US" sz="2000" dirty="0">
                <a:solidFill>
                  <a:schemeClr val="tx1"/>
                </a:solidFill>
              </a:rPr>
              <a:t>②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/>
          <p:cNvCxnSpPr>
            <a:stCxn id="20" idx="3"/>
          </p:cNvCxnSpPr>
          <p:nvPr/>
        </p:nvCxnSpPr>
        <p:spPr>
          <a:xfrm flipH="1">
            <a:off x="5004048" y="6017513"/>
            <a:ext cx="965526" cy="1541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3800" dirty="0" smtClean="0"/>
              <a:t>9.5 – More Simultaneous Equations</a:t>
            </a:r>
            <a:endParaRPr lang="en-GB" sz="3800" b="1" dirty="0" smtClean="0"/>
          </a:p>
        </p:txBody>
      </p:sp>
    </p:spTree>
    <p:extLst>
      <p:ext uri="{BB962C8B-B14F-4D97-AF65-F5344CB8AC3E}">
        <p14:creationId xmlns:p14="http://schemas.microsoft.com/office/powerpoint/2010/main" val="250459028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290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1520" y="1196752"/>
            <a:ext cx="5256584" cy="5286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5"/>
              <a:tabLst>
                <a:tab pos="2571750" algn="l"/>
              </a:tabLst>
            </a:pP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Solve these simultaneous equations,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25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+ 3</a:t>
            </a:r>
            <a:r>
              <a:rPr lang="en-US" sz="225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 = 13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25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5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2y = 13</a:t>
            </a:r>
            <a:b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25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- 2</a:t>
            </a:r>
            <a:r>
              <a:rPr lang="en-US" sz="225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 = 6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	    4x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4y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3"/>
              <a:tabLst>
                <a:tab pos="2743200" algn="l"/>
              </a:tabLst>
            </a:pP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25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+ 7</a:t>
            </a:r>
            <a:r>
              <a:rPr lang="en-US" sz="225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1	</a:t>
            </a:r>
            <a:r>
              <a:rPr lang="en-US" sz="225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225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25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  <a:b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5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+ 7</a:t>
            </a:r>
            <a:r>
              <a:rPr lang="en-US" sz="225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34	    5</a:t>
            </a:r>
            <a:r>
              <a:rPr lang="en-US" sz="225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5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5"/>
              <a:tabLst>
                <a:tab pos="2743200" algn="l"/>
              </a:tabLst>
            </a:pP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25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1.5</a:t>
            </a:r>
            <a:r>
              <a:rPr lang="en-US" sz="225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b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25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5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5"/>
              <a:tabLst>
                <a:tab pos="2743200" algn="l"/>
              </a:tabLst>
            </a:pPr>
            <a:r>
              <a:rPr lang="en-US" sz="22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Problem-solving / Modelling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A coffee shop menu shows deals of the day as one coffee and two scones for £3.80, or two coffees and two scones for £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5.80.</a:t>
            </a:r>
            <a:b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Work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out the cost of a coffee and the cost of a scone.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3800" dirty="0" smtClean="0"/>
              <a:t>9.5 – More Simultaneous Equations</a:t>
            </a:r>
            <a:endParaRPr lang="en-GB" sz="3800" b="1" dirty="0" smtClean="0"/>
          </a:p>
        </p:txBody>
      </p:sp>
    </p:spTree>
    <p:extLst>
      <p:ext uri="{BB962C8B-B14F-4D97-AF65-F5344CB8AC3E}">
        <p14:creationId xmlns:p14="http://schemas.microsoft.com/office/powerpoint/2010/main" val="222716451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290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1520" y="1196752"/>
            <a:ext cx="525658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7"/>
              <a:tabLst>
                <a:tab pos="2571750" algn="l"/>
              </a:tabLst>
            </a:pP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Problem-solving / Modelling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Daniel pays for two children and himself to go into a sports centre. His friend pays for an adult and three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children.</a:t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Daniel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pays £3.80 for the tickets and his friend pays £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4.80.</a:t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much is an adult ticket and how much is a child's ticket?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7"/>
              <a:tabLst>
                <a:tab pos="2571750" algn="l"/>
              </a:tabLst>
            </a:pP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Problem-solving 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Modelling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Amy buys two bananas and three pears in a shop and pays £1.95.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7"/>
              <a:tabLst>
                <a:tab pos="2571750" algn="l"/>
              </a:tabLs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At the same time Jacob buys three bananas and five pears and pays £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3.05.</a:t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is the cost of a pear? What is the cost of a banana?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3800" dirty="0" smtClean="0"/>
              <a:t>9.5 – More Simultaneous Equations</a:t>
            </a:r>
            <a:endParaRPr lang="en-GB" sz="3800" b="1" dirty="0" smtClean="0"/>
          </a:p>
        </p:txBody>
      </p:sp>
    </p:spTree>
    <p:extLst>
      <p:ext uri="{BB962C8B-B14F-4D97-AF65-F5344CB8AC3E}">
        <p14:creationId xmlns:p14="http://schemas.microsoft.com/office/powerpoint/2010/main" val="128391357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290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1520" y="3724577"/>
            <a:ext cx="525658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 startAt="10"/>
              <a:tabLst>
                <a:tab pos="2571750" algn="l"/>
              </a:tabLst>
            </a:pPr>
            <a:r>
              <a:rPr lang="en-US" sz="2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Problem-solving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van can carry 300 kg. Two possible maximum loads are 4 bags of cement and 7 bags of sand, or 6 bags of cement and 3 bags of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sand.</a:t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is the mass of a bag of sand? What is the mass of a bag of cement?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3800" dirty="0" smtClean="0"/>
              <a:t>9.5 – More Simultaneous Equations</a:t>
            </a:r>
            <a:endParaRPr lang="en-GB" sz="3800" b="1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305905" y="1268760"/>
            <a:ext cx="5130191" cy="2317052"/>
            <a:chOff x="3483872" y="1089031"/>
            <a:chExt cx="5264592" cy="2317052"/>
          </a:xfrm>
        </p:grpSpPr>
        <p:sp>
          <p:nvSpPr>
            <p:cNvPr id="7" name="Round Diagonal Corner Rectangle 6"/>
            <p:cNvSpPr/>
            <p:nvPr/>
          </p:nvSpPr>
          <p:spPr>
            <a:xfrm>
              <a:off x="3491880" y="1089031"/>
              <a:ext cx="5256584" cy="2317052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 Diagonal Corner Rectangle 7"/>
            <p:cNvSpPr/>
            <p:nvPr/>
          </p:nvSpPr>
          <p:spPr>
            <a:xfrm>
              <a:off x="3483872" y="1089031"/>
              <a:ext cx="5256584" cy="47211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– Exam-Style Questions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563889" y="1666250"/>
              <a:ext cx="5095139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400" dirty="0"/>
                <a:t>Solve the simultaneous equations.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400" dirty="0"/>
                <a:t>3</a:t>
              </a:r>
              <a:r>
                <a:rPr lang="en-US" sz="2400" i="1" dirty="0"/>
                <a:t>x</a:t>
              </a:r>
              <a:r>
                <a:rPr lang="en-US" sz="2400" dirty="0"/>
                <a:t> </a:t>
              </a:r>
              <a:r>
                <a:rPr lang="en-US" sz="2400" dirty="0" smtClean="0"/>
                <a:t>– 4</a:t>
              </a:r>
              <a:r>
                <a:rPr lang="en-US" sz="2400" i="1" dirty="0" smtClean="0"/>
                <a:t>y</a:t>
              </a:r>
              <a:r>
                <a:rPr lang="en-US" sz="2400" dirty="0" smtClean="0"/>
                <a:t> </a:t>
              </a:r>
              <a:r>
                <a:rPr lang="en-US" sz="2400" dirty="0"/>
                <a:t>= 8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400" dirty="0" smtClean="0"/>
                <a:t>9</a:t>
              </a:r>
              <a:r>
                <a:rPr lang="en-US" sz="2400" i="1" dirty="0" smtClean="0"/>
                <a:t>x</a:t>
              </a:r>
              <a:r>
                <a:rPr lang="en-US" sz="2400" dirty="0" smtClean="0"/>
                <a:t> + 5</a:t>
              </a:r>
              <a:r>
                <a:rPr lang="en-US" sz="2400" i="1" dirty="0" smtClean="0"/>
                <a:t>y</a:t>
              </a:r>
              <a:r>
                <a:rPr lang="en-US" sz="2400" dirty="0" smtClean="0"/>
                <a:t> = -1.5	</a:t>
              </a:r>
              <a:r>
                <a:rPr lang="en-US" sz="2400" b="1" dirty="0" smtClean="0"/>
                <a:t>(3 </a:t>
              </a:r>
              <a:r>
                <a:rPr lang="en-US" sz="2400" b="1" dirty="0"/>
                <a:t>marks)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400" dirty="0" smtClean="0"/>
                <a:t>	</a:t>
              </a:r>
              <a:r>
                <a:rPr lang="en-US" sz="2400" i="1" dirty="0" smtClean="0"/>
                <a:t>June </a:t>
              </a:r>
              <a:r>
                <a:rPr lang="en-US" sz="2400" i="1" dirty="0"/>
                <a:t>2012, QJ6b, </a:t>
              </a:r>
              <a:r>
                <a:rPr lang="en-US" sz="2400" i="1" dirty="0" smtClean="0"/>
                <a:t>5MB3H/01</a:t>
              </a:r>
              <a:endParaRPr lang="en-US" sz="2400" b="1" i="1" dirty="0"/>
            </a:p>
          </p:txBody>
        </p:sp>
      </p:grpSp>
      <p:sp>
        <p:nvSpPr>
          <p:cNvPr id="10" name="Rectangle 9"/>
          <p:cNvSpPr/>
          <p:nvPr/>
        </p:nvSpPr>
        <p:spPr>
          <a:xfrm flipH="1">
            <a:off x="5580112" y="4966136"/>
            <a:ext cx="3213011" cy="1631216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 hint</a:t>
            </a: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the equations and show any multiplying, adding or subtracting clearly.</a:t>
            </a:r>
          </a:p>
        </p:txBody>
      </p:sp>
    </p:spTree>
    <p:extLst>
      <p:ext uri="{BB962C8B-B14F-4D97-AF65-F5344CB8AC3E}">
        <p14:creationId xmlns:p14="http://schemas.microsoft.com/office/powerpoint/2010/main" val="342753816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9</a:t>
            </a:r>
            <a:r>
              <a:rPr lang="en-GB" sz="4000" dirty="0" smtClean="0"/>
              <a:t> </a:t>
            </a:r>
            <a:r>
              <a:rPr lang="en-GB" sz="4000" dirty="0"/>
              <a:t>– </a:t>
            </a:r>
            <a:r>
              <a:rPr lang="en-GB" sz="4000" dirty="0" smtClean="0"/>
              <a:t>Prior Knowledge Check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280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196752"/>
                <a:ext cx="5256584" cy="50256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rgbClr val="C00000"/>
                  </a:buClr>
                  <a:tabLst>
                    <a:tab pos="1079500" algn="l"/>
                    <a:tab pos="2743200" algn="l"/>
                  </a:tabLst>
                </a:pPr>
                <a:r>
                  <a:rPr lang="en-US" sz="267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Numerical fluency</a:t>
                </a:r>
                <a:endParaRPr lang="en-US" sz="267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12763" indent="-512763">
                  <a:buClr>
                    <a:srgbClr val="C00000"/>
                  </a:buClr>
                  <a:buFont typeface="+mj-lt"/>
                  <a:buAutoNum type="arabicPeriod"/>
                  <a:tabLst>
                    <a:tab pos="1079500" algn="l"/>
                    <a:tab pos="2743200" algn="l"/>
                  </a:tabLst>
                </a:pPr>
                <a:r>
                  <a:rPr lang="en-US" sz="2670" dirty="0">
                    <a:latin typeface="Arial" panose="020B0604020202020204" pitchFamily="34" charset="0"/>
                    <a:cs typeface="Arial" panose="020B0604020202020204" pitchFamily="34" charset="0"/>
                  </a:rPr>
                  <a:t>Which of these values of x satisfy x </a:t>
                </a:r>
                <a:r>
                  <a:rPr lang="en-US" sz="267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&gt; 2?</a:t>
                </a:r>
                <a:endParaRPr lang="en-US" sz="267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58838" lvl="1" indent="-401638">
                  <a:buClr>
                    <a:srgbClr val="C00000"/>
                  </a:buClr>
                  <a:buFont typeface="+mj-lt"/>
                  <a:buAutoNum type="alphaLcPeriod"/>
                  <a:tabLst>
                    <a:tab pos="1079500" algn="l"/>
                    <a:tab pos="2743200" algn="l"/>
                  </a:tabLst>
                </a:pPr>
                <a:r>
                  <a:rPr lang="en-US" sz="267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n-US" sz="2670" dirty="0">
                    <a:latin typeface="Arial" panose="020B060402020202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267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67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267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70" dirty="0">
                    <a:latin typeface="Arial" panose="020B0604020202020204" pitchFamily="34" charset="0"/>
                    <a:cs typeface="Arial" panose="020B0604020202020204" pitchFamily="34" charset="0"/>
                  </a:rPr>
                  <a:t>4 </a:t>
                </a:r>
                <a:r>
                  <a:rPr lang="en-US" sz="267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c. </a:t>
                </a:r>
                <a:r>
                  <a:rPr lang="en-US" sz="2670" dirty="0">
                    <a:latin typeface="Arial" panose="020B0604020202020204" pitchFamily="34" charset="0"/>
                    <a:cs typeface="Arial" panose="020B0604020202020204" pitchFamily="34" charset="0"/>
                  </a:rPr>
                  <a:t>0 </a:t>
                </a:r>
                <a:r>
                  <a:rPr lang="en-US" sz="267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67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:r>
                  <a:rPr lang="en-US" sz="267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7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marL="512763" indent="-512763">
                  <a:buClr>
                    <a:srgbClr val="C00000"/>
                  </a:buClr>
                  <a:buFont typeface="+mj-lt"/>
                  <a:buAutoNum type="arabicPeriod"/>
                  <a:tabLst>
                    <a:tab pos="1079500" algn="l"/>
                    <a:tab pos="2743200" algn="l"/>
                  </a:tabLst>
                </a:pPr>
                <a:r>
                  <a:rPr lang="en-US" sz="267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Which </a:t>
                </a:r>
                <a:r>
                  <a:rPr lang="en-US" sz="2670" dirty="0">
                    <a:latin typeface="Arial" panose="020B0604020202020204" pitchFamily="34" charset="0"/>
                    <a:cs typeface="Arial" panose="020B0604020202020204" pitchFamily="34" charset="0"/>
                  </a:rPr>
                  <a:t>of these values of </a:t>
                </a:r>
                <a:r>
                  <a:rPr lang="en-US" sz="267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2670" dirty="0">
                    <a:latin typeface="Arial" panose="020B0604020202020204" pitchFamily="34" charset="0"/>
                    <a:cs typeface="Arial" panose="020B0604020202020204" pitchFamily="34" charset="0"/>
                  </a:rPr>
                  <a:t> satisfy </a:t>
                </a:r>
                <a:r>
                  <a:rPr lang="en-US" sz="267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67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67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267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≤ -4</a:t>
                </a:r>
                <a:r>
                  <a:rPr lang="en-US" sz="267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/>
                  <a:tabLst>
                    <a:tab pos="1079500" algn="l"/>
                    <a:tab pos="2743200" algn="l"/>
                  </a:tabLst>
                </a:pPr>
                <a:r>
                  <a:rPr lang="en-US" sz="267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6    </a:t>
                </a:r>
                <a:r>
                  <a:rPr lang="en-US" sz="267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267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70" dirty="0">
                    <a:latin typeface="Arial" panose="020B0604020202020204" pitchFamily="34" charset="0"/>
                    <a:cs typeface="Arial" panose="020B0604020202020204" pitchFamily="34" charset="0"/>
                  </a:rPr>
                  <a:t>4 </a:t>
                </a:r>
                <a:r>
                  <a:rPr lang="en-US" sz="267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67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:r>
                  <a:rPr lang="en-US" sz="267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0    </a:t>
                </a:r>
                <a:r>
                  <a:rPr lang="en-US" sz="267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:r>
                  <a:rPr lang="en-US" sz="267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70" dirty="0">
                    <a:latin typeface="Arial" panose="020B0604020202020204" pitchFamily="34" charset="0"/>
                    <a:cs typeface="Arial" panose="020B0604020202020204" pitchFamily="34" charset="0"/>
                  </a:rPr>
                  <a:t>-4 </a:t>
                </a:r>
                <a:r>
                  <a:rPr lang="en-US" sz="267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67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e.</a:t>
                </a:r>
                <a:r>
                  <a:rPr lang="en-US" sz="267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70" dirty="0">
                    <a:latin typeface="Arial" panose="020B0604020202020204" pitchFamily="34" charset="0"/>
                    <a:cs typeface="Arial" panose="020B0604020202020204" pitchFamily="34" charset="0"/>
                  </a:rPr>
                  <a:t>-6</a:t>
                </a:r>
              </a:p>
              <a:p>
                <a:pPr marL="512763" indent="-512763">
                  <a:buClr>
                    <a:srgbClr val="C00000"/>
                  </a:buClr>
                  <a:buFont typeface="+mj-lt"/>
                  <a:buAutoNum type="arabicPeriod"/>
                  <a:tabLst>
                    <a:tab pos="1079500" algn="l"/>
                    <a:tab pos="2743200" algn="l"/>
                  </a:tabLst>
                </a:pPr>
                <a:r>
                  <a:rPr lang="en-US" sz="267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What </a:t>
                </a:r>
                <a:r>
                  <a:rPr lang="en-US" sz="2670" dirty="0">
                    <a:latin typeface="Arial" panose="020B0604020202020204" pitchFamily="34" charset="0"/>
                    <a:cs typeface="Arial" panose="020B0604020202020204" pitchFamily="34" charset="0"/>
                  </a:rPr>
                  <a:t>is the value of 6</a:t>
                </a:r>
                <a:r>
                  <a:rPr lang="en-US" sz="267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67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marL="512763" indent="-512763">
                  <a:buClr>
                    <a:srgbClr val="C00000"/>
                  </a:buClr>
                  <a:buFont typeface="+mj-lt"/>
                  <a:buAutoNum type="arabicPeriod"/>
                  <a:tabLst>
                    <a:tab pos="1079500" algn="l"/>
                    <a:tab pos="2743200" algn="l"/>
                  </a:tabLst>
                </a:pPr>
                <a:r>
                  <a:rPr lang="en-US" sz="267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Write </a:t>
                </a:r>
                <a:r>
                  <a:rPr lang="en-US" sz="2670" dirty="0">
                    <a:latin typeface="Arial" panose="020B0604020202020204" pitchFamily="34" charset="0"/>
                    <a:cs typeface="Arial" panose="020B0604020202020204" pitchFamily="34" charset="0"/>
                  </a:rPr>
                  <a:t>two solutions to </a:t>
                </a:r>
                <a:r>
                  <a:rPr lang="en-US" sz="267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67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67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70" dirty="0">
                    <a:latin typeface="Arial" panose="020B0604020202020204" pitchFamily="34" charset="0"/>
                    <a:cs typeface="Arial" panose="020B0604020202020204" pitchFamily="34" charset="0"/>
                  </a:rPr>
                  <a:t>= 144</a:t>
                </a:r>
              </a:p>
              <a:p>
                <a:pPr marL="512763" indent="-512763">
                  <a:buClr>
                    <a:srgbClr val="C00000"/>
                  </a:buClr>
                  <a:buFont typeface="+mj-lt"/>
                  <a:buAutoNum type="arabicPeriod"/>
                  <a:tabLst>
                    <a:tab pos="1079500" algn="l"/>
                    <a:tab pos="2743200" algn="l"/>
                  </a:tabLst>
                </a:pPr>
                <a:r>
                  <a:rPr lang="en-US" sz="267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Simplify</a:t>
                </a:r>
                <a:endParaRPr lang="en-US" sz="267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/>
                  <a:tabLst>
                    <a:tab pos="1079500" algn="l"/>
                    <a:tab pos="2743200" algn="l"/>
                  </a:tabLst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67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670" i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67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67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7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267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267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67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670" b="0" i="0" smtClean="0">
                            <a:latin typeface="Cambria Math" panose="02040503050406030204" pitchFamily="18" charset="0"/>
                          </a:rPr>
                          <m:t>20</m:t>
                        </m:r>
                      </m:e>
                    </m:rad>
                  </m:oMath>
                </a14:m>
                <a:endParaRPr lang="en-US" sz="267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5256584" cy="5025607"/>
              </a:xfrm>
              <a:prstGeom prst="rect">
                <a:avLst/>
              </a:prstGeom>
              <a:blipFill rotWithShape="0">
                <a:blip r:embed="rId4"/>
                <a:stretch>
                  <a:fillRect l="-2202" t="-1091" r="-2086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046197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291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1520" y="1225203"/>
            <a:ext cx="5256584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11"/>
              <a:tabLst>
                <a:tab pos="2571750" algn="l"/>
              </a:tabLst>
            </a:pP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Problem-solving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Hire charges for a mini bus consist of 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£</a:t>
            </a: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fixed charge +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pence for each mile of the 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journey.</a:t>
            </a:r>
            <a:b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hire for 20 miles costs £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25.</a:t>
            </a:r>
            <a:b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hire for 30 miles costs £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30.</a:t>
            </a:r>
            <a:b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much would a hire for 50 miles cost?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11"/>
              <a:tabLst>
                <a:tab pos="2571750" algn="l"/>
              </a:tabLst>
            </a:pP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diagram shows 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rectangle with all 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measurements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metres.</a:t>
            </a:r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571750" algn="l"/>
              </a:tabLst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Write down a pair 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of simultaneous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equations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in a and b. </a:t>
            </a:r>
            <a:endParaRPr lang="en-US" sz="2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571750" algn="l"/>
              </a:tabLst>
            </a:pP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Solve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the equations, </a:t>
            </a:r>
            <a:endParaRPr lang="en-US" sz="2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571750" algn="l"/>
              </a:tabLst>
            </a:pP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Give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the dimensions of the rectangle.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3800" dirty="0" smtClean="0"/>
              <a:t>9.5 – More Simultaneous Equations</a:t>
            </a:r>
            <a:endParaRPr lang="en-GB" sz="3800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4755" t="44806" r="67433" b="24335"/>
          <a:stretch/>
        </p:blipFill>
        <p:spPr>
          <a:xfrm>
            <a:off x="3438300" y="3253346"/>
            <a:ext cx="2069804" cy="215150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flipH="1">
            <a:off x="5582225" y="5612467"/>
            <a:ext cx="3197743" cy="984885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Q12a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Rearrange your equations so that they are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+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 =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83327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9.6 - Solving </a:t>
            </a:r>
            <a:r>
              <a:rPr lang="en-US" sz="2400" dirty="0"/>
              <a:t>linear and quadratic simultaneous equations</a:t>
            </a:r>
            <a:endParaRPr lang="en-GB" sz="2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651030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00" b="1" dirty="0" smtClean="0">
                <a:latin typeface="Calibri" panose="020F0502020204030204" pitchFamily="34" charset="0"/>
              </a:rPr>
              <a:t>Page 289</a:t>
            </a:r>
            <a:endParaRPr lang="en-GB" sz="1300" b="1" dirty="0">
              <a:latin typeface="Calibri" panose="020F0502020204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635674"/>
              </p:ext>
            </p:extLst>
          </p:nvPr>
        </p:nvGraphicFramePr>
        <p:xfrm>
          <a:off x="251518" y="1268760"/>
          <a:ext cx="8568952" cy="4753106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142238"/>
                <a:gridCol w="3258364"/>
                <a:gridCol w="3168350"/>
              </a:tblGrid>
              <a:tr h="633159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Objectives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Did you know?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455073">
                <a:tc gridSpan="2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Solve simultaneous equations with one quadratic equation.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 real-life situations to construct quadratic and linear equations and solve them.</a:t>
                      </a:r>
                      <a:endParaRPr lang="en-US" sz="280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quadratic expression is a way of describing the area of a rectangular shape.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</a:tr>
              <a:tr h="523307">
                <a:tc>
                  <a:txBody>
                    <a:bodyPr/>
                    <a:lstStyle/>
                    <a:p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Fluency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5134">
                <a:tc gridSpan="3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Which of these equations is 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linear 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quadratic </a:t>
                      </a:r>
                      <a:b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 circle?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8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8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4</a:t>
                      </a:r>
                      <a:r>
                        <a:rPr lang="en-US" sz="28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+ 2 = 0    </a:t>
                      </a:r>
                      <a:r>
                        <a:rPr lang="en-US" sz="28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4 – 3</a:t>
                      </a:r>
                      <a:r>
                        <a:rPr lang="en-US" sz="28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8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8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lang="en-US" sz="28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16    </a:t>
                      </a:r>
                      <a:r>
                        <a:rPr lang="en-US" sz="28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lang="en-US" sz="28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4</a:t>
                      </a:r>
                      <a:endParaRPr kumimoji="0" lang="en-US" sz="2800" kern="1200" baseline="300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 flipH="1">
            <a:off x="196377" y="6188459"/>
            <a:ext cx="8667000" cy="4847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55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en-US" sz="255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en-US" sz="255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Homework, practice and support: Higher </a:t>
            </a:r>
            <a:r>
              <a:rPr lang="en-US" sz="25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9.6</a:t>
            </a:r>
            <a:endParaRPr lang="en-US" sz="25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63332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291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1225203"/>
            <a:ext cx="4752528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/>
              <a:tabLst>
                <a:tab pos="2571750" algn="l"/>
              </a:tabLs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Solve these quadratic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equations,</a:t>
            </a:r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2571750" algn="l"/>
              </a:tabLst>
            </a:pP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- 4 = 0</a:t>
            </a:r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2571750" algn="l"/>
              </a:tabLst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- 3 = 0 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2571750" algn="l"/>
              </a:tabLst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- 4 = 0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  <a:tabLst>
                <a:tab pos="2571750" algn="l"/>
              </a:tabLst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quadratic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formula to solve these equations, giving your answer to 2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d.p.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571750" algn="l"/>
              </a:tabLst>
            </a:pP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+ 3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- 5 = 0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571750" algn="l"/>
              </a:tabLst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- 3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= 0 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571750" algn="l"/>
              </a:tabLst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- 3 = 0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  <a:tabLst>
                <a:tab pos="2571750" algn="l"/>
              </a:tabLst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the length of the line joining A(2,9) to B(-4,1).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US" sz="2400" dirty="0" smtClean="0"/>
              <a:t>9.6 - Solving </a:t>
            </a:r>
            <a:r>
              <a:rPr lang="en-US" sz="2400" dirty="0"/>
              <a:t>linear and quadratic simultaneous equations</a:t>
            </a:r>
            <a:endParaRPr lang="en-GB" sz="2400" b="1" dirty="0" smtClean="0"/>
          </a:p>
        </p:txBody>
      </p:sp>
      <p:sp>
        <p:nvSpPr>
          <p:cNvPr id="10" name="Flowchart: Delay 9"/>
          <p:cNvSpPr/>
          <p:nvPr/>
        </p:nvSpPr>
        <p:spPr>
          <a:xfrm flipH="1">
            <a:off x="5215019" y="1196752"/>
            <a:ext cx="365093" cy="5369378"/>
          </a:xfrm>
          <a:prstGeom prst="flowChartDelay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91050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292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9.6 - Solving </a:t>
            </a:r>
            <a:r>
              <a:rPr lang="en-US" sz="2400" dirty="0"/>
              <a:t>linear and quadratic simultaneous equations</a:t>
            </a:r>
            <a:endParaRPr lang="en-GB" sz="2400" b="1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251520" y="1261122"/>
            <a:ext cx="8541288" cy="5295297"/>
            <a:chOff x="3483872" y="1089031"/>
            <a:chExt cx="5264592" cy="5104675"/>
          </a:xfrm>
        </p:grpSpPr>
        <p:sp>
          <p:nvSpPr>
            <p:cNvPr id="8" name="Round Diagonal Corner Rectangle 7"/>
            <p:cNvSpPr/>
            <p:nvPr/>
          </p:nvSpPr>
          <p:spPr>
            <a:xfrm>
              <a:off x="3491880" y="1089031"/>
              <a:ext cx="5256584" cy="5104675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 Diagonal Corner Rectangle 10"/>
            <p:cNvSpPr/>
            <p:nvPr/>
          </p:nvSpPr>
          <p:spPr>
            <a:xfrm>
              <a:off x="3483872" y="1089031"/>
              <a:ext cx="5256584" cy="434774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Example 6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528256" y="1565231"/>
              <a:ext cx="3489388" cy="46284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dirty="0"/>
                <a:t>Solve these simultaneous equations.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dirty="0"/>
                <a:t>①</a:t>
              </a:r>
              <a:r>
                <a:rPr lang="en-US" dirty="0" smtClean="0"/>
                <a:t>  2</a:t>
              </a:r>
              <a:r>
                <a:rPr lang="en-US" i="1" dirty="0" smtClean="0"/>
                <a:t>x</a:t>
              </a:r>
              <a:r>
                <a:rPr lang="en-US" dirty="0" smtClean="0"/>
                <a:t> </a:t>
              </a:r>
              <a:r>
                <a:rPr lang="en-US" dirty="0"/>
                <a:t>+ 0 = 3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dirty="0" smtClean="0"/>
                <a:t>②  </a:t>
              </a:r>
              <a:r>
                <a:rPr lang="en-US" i="1" dirty="0" smtClean="0"/>
                <a:t>x</a:t>
              </a:r>
              <a:r>
                <a:rPr lang="en-US" dirty="0" smtClean="0"/>
                <a:t> </a:t>
              </a:r>
              <a:r>
                <a:rPr lang="en-US" dirty="0"/>
                <a:t>+ y -</a:t>
              </a:r>
              <a:r>
                <a:rPr lang="en-US" dirty="0" smtClean="0"/>
                <a:t>6.</a:t>
              </a:r>
              <a:endParaRPr lang="en-US" dirty="0"/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dirty="0" smtClean="0"/>
                <a:t>y = 3 - </a:t>
              </a:r>
              <a:r>
                <a:rPr lang="en-US" dirty="0"/>
                <a:t>2x </a:t>
              </a:r>
              <a:endParaRPr lang="en-US" dirty="0" smtClean="0"/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dirty="0"/>
                <a:t> </a:t>
              </a:r>
              <a:r>
                <a:rPr lang="en-US" dirty="0" smtClean="0"/>
                <a:t>  </a:t>
              </a:r>
              <a:r>
                <a:rPr lang="en-US" i="1" dirty="0" smtClean="0"/>
                <a:t>x</a:t>
              </a:r>
              <a:r>
                <a:rPr lang="en-US" baseline="30000" dirty="0" smtClean="0"/>
                <a:t>2</a:t>
              </a:r>
              <a:r>
                <a:rPr lang="en-US" dirty="0" smtClean="0"/>
                <a:t> </a:t>
              </a:r>
              <a:r>
                <a:rPr lang="en-US" dirty="0"/>
                <a:t>+ (3 - </a:t>
              </a:r>
              <a:r>
                <a:rPr lang="en-US" dirty="0" smtClean="0"/>
                <a:t>2</a:t>
              </a:r>
              <a:r>
                <a:rPr lang="en-US" i="1" dirty="0"/>
                <a:t>x</a:t>
              </a:r>
              <a:r>
                <a:rPr lang="en-US" dirty="0" smtClean="0"/>
                <a:t>) </a:t>
              </a:r>
              <a:r>
                <a:rPr lang="en-US" dirty="0"/>
                <a:t>= 6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dirty="0" smtClean="0"/>
                <a:t>   </a:t>
              </a:r>
              <a:r>
                <a:rPr lang="en-US" i="1" dirty="0" smtClean="0"/>
                <a:t>x</a:t>
              </a:r>
              <a:r>
                <a:rPr lang="en-US" baseline="30000" dirty="0" smtClean="0"/>
                <a:t>2</a:t>
              </a:r>
              <a:r>
                <a:rPr lang="en-US" dirty="0" smtClean="0"/>
                <a:t> - 2</a:t>
              </a:r>
              <a:r>
                <a:rPr lang="en-US" i="1" dirty="0"/>
                <a:t>x</a:t>
              </a:r>
              <a:r>
                <a:rPr lang="en-US" dirty="0" smtClean="0"/>
                <a:t> + 3 = 6</a:t>
              </a:r>
              <a:br>
                <a:rPr lang="en-US" dirty="0" smtClean="0"/>
              </a:br>
              <a:r>
                <a:rPr lang="en-US" dirty="0" smtClean="0"/>
                <a:t>   </a:t>
              </a:r>
              <a:r>
                <a:rPr lang="en-US" i="1" dirty="0" smtClean="0"/>
                <a:t>x</a:t>
              </a:r>
              <a:r>
                <a:rPr lang="en-US" baseline="30000" dirty="0" smtClean="0"/>
                <a:t>2</a:t>
              </a:r>
              <a:r>
                <a:rPr lang="en-US" dirty="0" smtClean="0"/>
                <a:t> </a:t>
              </a:r>
              <a:r>
                <a:rPr lang="en-US" dirty="0"/>
                <a:t>- 2</a:t>
              </a:r>
              <a:r>
                <a:rPr lang="en-US" i="1" dirty="0"/>
                <a:t>x</a:t>
              </a:r>
              <a:r>
                <a:rPr lang="en-US" dirty="0"/>
                <a:t> </a:t>
              </a:r>
              <a:r>
                <a:rPr lang="en-US" dirty="0" smtClean="0"/>
                <a:t>- </a:t>
              </a:r>
              <a:r>
                <a:rPr lang="en-US" dirty="0"/>
                <a:t>3 </a:t>
              </a:r>
              <a:r>
                <a:rPr lang="en-US" dirty="0" smtClean="0"/>
                <a:t>= 0</a:t>
              </a:r>
              <a:endParaRPr lang="en-US" dirty="0"/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dirty="0" smtClean="0"/>
                <a:t>(</a:t>
              </a:r>
              <a:r>
                <a:rPr lang="en-US" i="1" dirty="0" smtClean="0"/>
                <a:t>x</a:t>
              </a:r>
              <a:r>
                <a:rPr lang="en-US" dirty="0" smtClean="0"/>
                <a:t> </a:t>
              </a:r>
              <a:r>
                <a:rPr lang="en-US" dirty="0"/>
                <a:t>+ 1</a:t>
              </a:r>
              <a:r>
                <a:rPr lang="en-US" dirty="0" smtClean="0"/>
                <a:t>)(</a:t>
              </a:r>
              <a:r>
                <a:rPr lang="en-US" i="1" dirty="0" smtClean="0"/>
                <a:t>x </a:t>
              </a:r>
              <a:r>
                <a:rPr lang="en-US" dirty="0" smtClean="0"/>
                <a:t>- 3</a:t>
              </a:r>
              <a:r>
                <a:rPr lang="en-US" dirty="0"/>
                <a:t>) =</a:t>
              </a:r>
              <a:r>
                <a:rPr lang="en-US" dirty="0" smtClean="0"/>
                <a:t>0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dirty="0" smtClean="0"/>
                <a:t>So either (</a:t>
              </a:r>
              <a:r>
                <a:rPr lang="en-US" i="1" dirty="0"/>
                <a:t>x</a:t>
              </a:r>
              <a:r>
                <a:rPr lang="en-US" dirty="0" smtClean="0"/>
                <a:t> + </a:t>
              </a:r>
              <a:r>
                <a:rPr lang="en-US" dirty="0"/>
                <a:t>1) = </a:t>
              </a:r>
              <a:r>
                <a:rPr lang="en-US" dirty="0" smtClean="0"/>
                <a:t>0 or (</a:t>
              </a:r>
              <a:r>
                <a:rPr lang="en-US" i="1" dirty="0"/>
                <a:t>x </a:t>
              </a:r>
              <a:r>
                <a:rPr lang="en-US" dirty="0" smtClean="0"/>
                <a:t>- </a:t>
              </a:r>
              <a:r>
                <a:rPr lang="en-US" dirty="0"/>
                <a:t>3) = 0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i="1" dirty="0"/>
                <a:t>x</a:t>
              </a:r>
              <a:r>
                <a:rPr lang="en-US" dirty="0" smtClean="0"/>
                <a:t> </a:t>
              </a:r>
              <a:r>
                <a:rPr lang="en-US" dirty="0"/>
                <a:t>= </a:t>
              </a:r>
              <a:r>
                <a:rPr lang="en-US" dirty="0" smtClean="0"/>
                <a:t>-1 or </a:t>
              </a:r>
              <a:r>
                <a:rPr lang="en-US" i="1" dirty="0"/>
                <a:t>x</a:t>
              </a:r>
              <a:r>
                <a:rPr lang="en-US" dirty="0" smtClean="0"/>
                <a:t> </a:t>
              </a:r>
              <a:r>
                <a:rPr lang="en-US" dirty="0"/>
                <a:t>= 3 </a:t>
              </a:r>
              <a:endParaRPr lang="en-US" dirty="0" smtClean="0"/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dirty="0" smtClean="0"/>
                <a:t>2 x (-</a:t>
              </a:r>
              <a:r>
                <a:rPr lang="en-US" dirty="0"/>
                <a:t>1) + </a:t>
              </a:r>
              <a:r>
                <a:rPr lang="en-US" i="1" dirty="0" smtClean="0"/>
                <a:t>y </a:t>
              </a:r>
              <a:r>
                <a:rPr lang="en-US" dirty="0" smtClean="0"/>
                <a:t>= 3</a:t>
              </a:r>
              <a:endParaRPr lang="en-US" dirty="0"/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dirty="0" smtClean="0"/>
                <a:t>     -</a:t>
              </a:r>
              <a:r>
                <a:rPr lang="en-US" dirty="0"/>
                <a:t>2 + </a:t>
              </a:r>
              <a:r>
                <a:rPr lang="en-US" dirty="0" smtClean="0"/>
                <a:t>y = 3 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dirty="0" smtClean="0"/>
                <a:t>            </a:t>
              </a:r>
              <a:r>
                <a:rPr lang="en-US" i="1" dirty="0" smtClean="0"/>
                <a:t>y </a:t>
              </a:r>
              <a:r>
                <a:rPr lang="en-US" dirty="0" smtClean="0"/>
                <a:t>= 5 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dirty="0"/>
                <a:t> </a:t>
              </a:r>
              <a:r>
                <a:rPr lang="en-US" dirty="0" smtClean="0"/>
                <a:t>  2 x 3 + </a:t>
              </a:r>
              <a:r>
                <a:rPr lang="en-US" i="1" dirty="0" smtClean="0"/>
                <a:t>y </a:t>
              </a:r>
              <a:r>
                <a:rPr lang="en-US" dirty="0" smtClean="0"/>
                <a:t>= 3 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dirty="0"/>
                <a:t> </a:t>
              </a:r>
              <a:r>
                <a:rPr lang="en-US" dirty="0" smtClean="0"/>
                <a:t>        6 + </a:t>
              </a:r>
              <a:r>
                <a:rPr lang="en-US" i="1" dirty="0" smtClean="0"/>
                <a:t>y </a:t>
              </a:r>
              <a:r>
                <a:rPr lang="en-US" dirty="0" smtClean="0"/>
                <a:t>= 3</a:t>
              </a:r>
              <a:endParaRPr lang="en-US" dirty="0"/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dirty="0" smtClean="0"/>
                <a:t>               </a:t>
              </a:r>
              <a:r>
                <a:rPr lang="en-US" i="1" dirty="0" smtClean="0"/>
                <a:t>y </a:t>
              </a:r>
              <a:r>
                <a:rPr lang="en-US" dirty="0" smtClean="0"/>
                <a:t>= -3</a:t>
              </a:r>
              <a:endParaRPr lang="en-US" dirty="0"/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dirty="0" smtClean="0"/>
                <a:t>   So </a:t>
              </a:r>
              <a:r>
                <a:rPr lang="en-US" dirty="0"/>
                <a:t>the solutions are </a:t>
              </a:r>
              <a:r>
                <a:rPr lang="en-US" i="1" dirty="0"/>
                <a:t>x</a:t>
              </a:r>
              <a:r>
                <a:rPr lang="en-US" dirty="0"/>
                <a:t> = -1, </a:t>
              </a:r>
              <a:r>
                <a:rPr lang="en-US" i="1" dirty="0"/>
                <a:t>y</a:t>
              </a:r>
              <a:r>
                <a:rPr lang="en-US" dirty="0" smtClean="0"/>
                <a:t> </a:t>
              </a:r>
              <a:r>
                <a:rPr lang="en-US" dirty="0"/>
                <a:t>= 5 and </a:t>
              </a:r>
              <a:r>
                <a:rPr lang="en-US" i="1" dirty="0"/>
                <a:t>x</a:t>
              </a:r>
              <a:r>
                <a:rPr lang="en-US" dirty="0"/>
                <a:t> = 3</a:t>
              </a:r>
              <a:r>
                <a:rPr lang="en-US" dirty="0" smtClean="0"/>
                <a:t>, </a:t>
              </a:r>
              <a:r>
                <a:rPr lang="en-US" i="1" dirty="0"/>
                <a:t>y</a:t>
              </a:r>
              <a:r>
                <a:rPr lang="en-US" dirty="0" smtClean="0"/>
                <a:t> </a:t>
              </a:r>
              <a:r>
                <a:rPr lang="en-US" dirty="0"/>
                <a:t>= -3</a:t>
              </a:r>
              <a:endParaRPr lang="en-US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 flipH="1">
            <a:off x="4571999" y="1844824"/>
            <a:ext cx="4148799" cy="707886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Rearrange equation </a:t>
            </a:r>
            <a:r>
              <a:rPr lang="en-US" sz="2000" dirty="0">
                <a:solidFill>
                  <a:schemeClr val="tx1"/>
                </a:solidFill>
              </a:rPr>
              <a:t>①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make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subject.</a:t>
            </a:r>
          </a:p>
        </p:txBody>
      </p:sp>
      <p:sp>
        <p:nvSpPr>
          <p:cNvPr id="15" name="Rectangle 14"/>
          <p:cNvSpPr/>
          <p:nvPr/>
        </p:nvSpPr>
        <p:spPr>
          <a:xfrm flipH="1">
            <a:off x="4571999" y="2636912"/>
            <a:ext cx="4148797" cy="707886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Substitute </a:t>
            </a:r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3 - 2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into equation </a:t>
            </a:r>
            <a:r>
              <a:rPr lang="en-US" sz="2000" dirty="0" smtClean="0">
                <a:solidFill>
                  <a:schemeClr val="tx1"/>
                </a:solidFill>
              </a:rPr>
              <a:t>②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4572000" y="3429000"/>
            <a:ext cx="4154792" cy="707886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 the bracket and rearrange so the right-hand side is 0.</a:t>
            </a:r>
          </a:p>
        </p:txBody>
      </p:sp>
      <p:cxnSp>
        <p:nvCxnSpPr>
          <p:cNvPr id="17" name="Straight Arrow Connector 16"/>
          <p:cNvCxnSpPr>
            <a:stCxn id="13" idx="3"/>
          </p:cNvCxnSpPr>
          <p:nvPr/>
        </p:nvCxnSpPr>
        <p:spPr>
          <a:xfrm flipH="1">
            <a:off x="1475657" y="2198767"/>
            <a:ext cx="3096342" cy="5623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5" idx="3"/>
          </p:cNvCxnSpPr>
          <p:nvPr/>
        </p:nvCxnSpPr>
        <p:spPr>
          <a:xfrm flipH="1">
            <a:off x="2267747" y="2990855"/>
            <a:ext cx="2304252" cy="781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6" idx="3"/>
          </p:cNvCxnSpPr>
          <p:nvPr/>
        </p:nvCxnSpPr>
        <p:spPr>
          <a:xfrm flipH="1" flipV="1">
            <a:off x="2051720" y="3645024"/>
            <a:ext cx="2520280" cy="1379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 flipH="1">
            <a:off x="4571999" y="4221088"/>
            <a:ext cx="4157703" cy="400110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Solve the quadratic equation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/>
          <p:cNvCxnSpPr>
            <a:stCxn id="20" idx="3"/>
          </p:cNvCxnSpPr>
          <p:nvPr/>
        </p:nvCxnSpPr>
        <p:spPr>
          <a:xfrm flipH="1" flipV="1">
            <a:off x="2051720" y="3933056"/>
            <a:ext cx="2520279" cy="4880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 flipH="1">
            <a:off x="4571999" y="4725144"/>
            <a:ext cx="4135709" cy="707886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Substitute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-1 into equation </a:t>
            </a:r>
            <a:r>
              <a:rPr lang="en-US" sz="2000" dirty="0">
                <a:solidFill>
                  <a:schemeClr val="tx1"/>
                </a:solidFill>
              </a:rPr>
              <a:t>①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find one value of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 flipH="1">
            <a:off x="5984720" y="5517232"/>
            <a:ext cx="2722987" cy="1015663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Substitute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3 into equation </a:t>
            </a:r>
            <a:r>
              <a:rPr lang="en-US" sz="2000" dirty="0">
                <a:solidFill>
                  <a:schemeClr val="tx1"/>
                </a:solidFill>
              </a:rPr>
              <a:t>①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find the second value of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35" name="Straight Arrow Connector 34"/>
          <p:cNvCxnSpPr>
            <a:stCxn id="23" idx="3"/>
          </p:cNvCxnSpPr>
          <p:nvPr/>
        </p:nvCxnSpPr>
        <p:spPr>
          <a:xfrm flipH="1" flipV="1">
            <a:off x="2051720" y="4725144"/>
            <a:ext cx="2520279" cy="3539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4" idx="3"/>
          </p:cNvCxnSpPr>
          <p:nvPr/>
        </p:nvCxnSpPr>
        <p:spPr>
          <a:xfrm flipH="1" flipV="1">
            <a:off x="2051720" y="5517232"/>
            <a:ext cx="3933000" cy="5078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60996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292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3573016"/>
            <a:ext cx="525658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 startAt="4"/>
              <a:tabLst>
                <a:tab pos="3086100" algn="l"/>
              </a:tabLst>
            </a:pPr>
            <a:r>
              <a:rPr lang="es-ES" sz="2300" dirty="0">
                <a:latin typeface="Arial" panose="020B0604020202020204" pitchFamily="34" charset="0"/>
                <a:cs typeface="Arial" panose="020B0604020202020204" pitchFamily="34" charset="0"/>
              </a:rPr>
              <a:t>Solve </a:t>
            </a:r>
            <a:r>
              <a:rPr lang="es-ES" sz="2300" dirty="0" err="1">
                <a:latin typeface="Arial" panose="020B0604020202020204" pitchFamily="34" charset="0"/>
                <a:cs typeface="Arial" panose="020B0604020202020204" pitchFamily="34" charset="0"/>
              </a:rPr>
              <a:t>these</a:t>
            </a:r>
            <a:r>
              <a:rPr lang="es-E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300" dirty="0" err="1">
                <a:latin typeface="Arial" panose="020B0604020202020204" pitchFamily="34" charset="0"/>
                <a:cs typeface="Arial" panose="020B0604020202020204" pitchFamily="34" charset="0"/>
              </a:rPr>
              <a:t>simultaneous</a:t>
            </a:r>
            <a:r>
              <a:rPr lang="es-E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300" dirty="0" err="1">
                <a:latin typeface="Arial" panose="020B0604020202020204" pitchFamily="34" charset="0"/>
                <a:cs typeface="Arial" panose="020B0604020202020204" pitchFamily="34" charset="0"/>
              </a:rPr>
              <a:t>equations</a:t>
            </a:r>
            <a:r>
              <a:rPr lang="es-ES" sz="2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71550" lvl="1" indent="-514350">
              <a:buClr>
                <a:srgbClr val="C00000"/>
              </a:buClr>
              <a:buFont typeface="+mj-lt"/>
              <a:buAutoNum type="alphaLcPeriod"/>
              <a:tabLst>
                <a:tab pos="3086100" algn="l"/>
              </a:tabLst>
            </a:pPr>
            <a:r>
              <a:rPr lang="es-E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ES" sz="2300" i="1" dirty="0">
                <a:latin typeface="Arial" panose="020B0604020202020204" pitchFamily="34" charset="0"/>
                <a:cs typeface="Arial" panose="020B0604020202020204" pitchFamily="34" charset="0"/>
              </a:rPr>
              <a:t>= x</a:t>
            </a:r>
            <a:r>
              <a:rPr lang="es-E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2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s-E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s-E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- y</a:t>
            </a:r>
            <a:r>
              <a:rPr lang="es-E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300" dirty="0">
                <a:latin typeface="Arial" panose="020B0604020202020204" pitchFamily="34" charset="0"/>
                <a:cs typeface="Arial" panose="020B0604020202020204" pitchFamily="34" charset="0"/>
              </a:rPr>
              <a:t>= 7 </a:t>
            </a:r>
            <a:br>
              <a:rPr lang="es-ES" sz="2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23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3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s-ES" sz="23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ES" sz="2300" dirty="0">
                <a:latin typeface="Arial" panose="020B0604020202020204" pitchFamily="34" charset="0"/>
                <a:cs typeface="Arial" panose="020B0604020202020204" pitchFamily="34" charset="0"/>
              </a:rPr>
              <a:t>= 12	    </a:t>
            </a:r>
            <a:r>
              <a:rPr lang="es-E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23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s-E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- 15 = </a:t>
            </a:r>
            <a:r>
              <a:rPr lang="es-E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  <a:p>
            <a:pPr marL="971550" lvl="1" indent="-514350">
              <a:buClr>
                <a:srgbClr val="C00000"/>
              </a:buClr>
              <a:buFont typeface="+mj-lt"/>
              <a:buAutoNum type="alphaLcPeriod" startAt="3"/>
              <a:tabLst>
                <a:tab pos="3086100" algn="l"/>
              </a:tabLst>
            </a:pPr>
            <a:r>
              <a:rPr lang="es-E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E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- 4</a:t>
            </a:r>
            <a:r>
              <a:rPr lang="es-E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3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s-E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br>
              <a:rPr lang="es-E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3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E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3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s-E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23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3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s-E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s-E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+ 5</a:t>
            </a:r>
            <a:endParaRPr lang="es-E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Clr>
                <a:srgbClr val="C00000"/>
              </a:buClr>
              <a:buFont typeface="+mj-lt"/>
              <a:buAutoNum type="alphaLcPeriod" startAt="3"/>
              <a:tabLst>
                <a:tab pos="3086100" algn="l"/>
              </a:tabLst>
            </a:pPr>
            <a:r>
              <a:rPr lang="es-ES" sz="23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E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300" dirty="0">
                <a:latin typeface="Arial" panose="020B0604020202020204" pitchFamily="34" charset="0"/>
                <a:cs typeface="Arial" panose="020B0604020202020204" pitchFamily="34" charset="0"/>
              </a:rPr>
              <a:t>= 5</a:t>
            </a:r>
            <a:r>
              <a:rPr lang="es-ES" sz="2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2300" dirty="0">
                <a:latin typeface="Arial" panose="020B0604020202020204" pitchFamily="34" charset="0"/>
                <a:cs typeface="Arial" panose="020B0604020202020204" pitchFamily="34" charset="0"/>
              </a:rPr>
              <a:t> - 3 </a:t>
            </a:r>
            <a:r>
              <a:rPr lang="es-E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2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</a:t>
            </a:r>
            <a:r>
              <a:rPr lang="es-E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23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sz="23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s-ES" sz="23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ES" sz="23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sz="23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s-E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br>
              <a:rPr lang="es-E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3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E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300" dirty="0">
                <a:latin typeface="Arial" panose="020B0604020202020204" pitchFamily="34" charset="0"/>
                <a:cs typeface="Arial" panose="020B0604020202020204" pitchFamily="34" charset="0"/>
              </a:rPr>
              <a:t>= 3</a:t>
            </a:r>
            <a:r>
              <a:rPr lang="es-ES" sz="2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23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sz="23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s-E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s-E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- 7      3</a:t>
            </a:r>
            <a:r>
              <a:rPr lang="es-E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300" dirty="0">
                <a:latin typeface="Arial" panose="020B0604020202020204" pitchFamily="34" charset="0"/>
                <a:cs typeface="Arial" panose="020B0604020202020204" pitchFamily="34" charset="0"/>
              </a:rPr>
              <a:t>+ 5 = </a:t>
            </a:r>
            <a:r>
              <a:rPr lang="es-ES" sz="23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sz="23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US" sz="2400" dirty="0" smtClean="0"/>
              <a:t>9.6 - Solving </a:t>
            </a:r>
            <a:r>
              <a:rPr lang="en-US" sz="2400" dirty="0"/>
              <a:t>linear and quadratic simultaneous equations</a:t>
            </a:r>
            <a:endParaRPr lang="en-GB" sz="2400" b="1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3600440"/>
            <a:ext cx="548640" cy="54864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75085" y="1268760"/>
            <a:ext cx="5213924" cy="2194792"/>
            <a:chOff x="150164" y="6494199"/>
            <a:chExt cx="5213924" cy="2194792"/>
          </a:xfrm>
        </p:grpSpPr>
        <p:sp>
          <p:nvSpPr>
            <p:cNvPr id="11" name="Rectangle 10"/>
            <p:cNvSpPr/>
            <p:nvPr/>
          </p:nvSpPr>
          <p:spPr>
            <a:xfrm flipH="1">
              <a:off x="150164" y="6673055"/>
              <a:ext cx="5213924" cy="2015936"/>
            </a:xfrm>
            <a:prstGeom prst="rect">
              <a:avLst/>
            </a:prstGeom>
            <a:solidFill>
              <a:srgbClr val="EDF4FA"/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74320" rtlCol="0" anchor="t" anchorCtr="0">
              <a:spAutoFit/>
            </a:bodyPr>
            <a:lstStyle/>
            <a:p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pair of quadratic </a:t>
              </a: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linear </a:t>
              </a: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simultaneous </a:t>
              </a:r>
              <a:b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equations 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can have </a:t>
              </a: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two 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possible solutions.</a:t>
              </a:r>
            </a:p>
          </p:txBody>
        </p:sp>
        <p:sp>
          <p:nvSpPr>
            <p:cNvPr id="12" name="Pentagon 11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8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55512" t="40056" r="20316" b="31990"/>
          <a:stretch/>
        </p:blipFill>
        <p:spPr>
          <a:xfrm>
            <a:off x="3170347" y="1556792"/>
            <a:ext cx="2265749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1385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292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1225203"/>
            <a:ext cx="52565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rgbClr val="C00000"/>
              </a:buClr>
              <a:buFont typeface="+mj-lt"/>
              <a:buAutoNum type="arabicPeriod" startAt="5"/>
              <a:tabLst>
                <a:tab pos="3086100" algn="l"/>
              </a:tabLst>
            </a:pP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Solve these simultaneous equations. Give your answers correct to 2 decimal places where appropriate.</a:t>
            </a:r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2914650" algn="l"/>
              </a:tabLst>
            </a:pP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+ 3</a:t>
            </a:r>
            <a:r>
              <a:rPr lang="en-US" sz="225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 = 8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25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 2y - 4</a:t>
            </a:r>
            <a:r>
              <a:rPr lang="en-US" sz="225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b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25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5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+ 2x + 4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25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25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5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25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– 5</a:t>
            </a:r>
            <a:b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2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2914650" algn="l"/>
              </a:tabLst>
            </a:pP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2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Font typeface="+mj-lt"/>
              <a:buAutoNum type="arabicPeriod" startAt="9"/>
              <a:tabLst>
                <a:tab pos="2914650" algn="l"/>
              </a:tabLst>
            </a:pP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A curve with equation </a:t>
            </a:r>
            <a:r>
              <a:rPr lang="en-US" sz="225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25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5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25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- 1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crosses a straight line with equation </a:t>
            </a:r>
            <a:r>
              <a:rPr lang="en-US" sz="225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5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1 in two places. Find the coordinates of the points where they intersect.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US" sz="2400" dirty="0" smtClean="0"/>
              <a:t>9.6 - Solving </a:t>
            </a:r>
            <a:r>
              <a:rPr lang="en-US" sz="2400" dirty="0"/>
              <a:t>linear and quadratic simultaneous equations</a:t>
            </a:r>
            <a:endParaRPr lang="en-GB" sz="2400" b="1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75085" y="3207460"/>
            <a:ext cx="5213924" cy="1517684"/>
            <a:chOff x="150164" y="6494199"/>
            <a:chExt cx="5213924" cy="1517684"/>
          </a:xfrm>
        </p:grpSpPr>
        <p:sp>
          <p:nvSpPr>
            <p:cNvPr id="11" name="Rectangle 10"/>
            <p:cNvSpPr/>
            <p:nvPr/>
          </p:nvSpPr>
          <p:spPr>
            <a:xfrm flipH="1">
              <a:off x="150164" y="6673055"/>
              <a:ext cx="5213924" cy="1338828"/>
            </a:xfrm>
            <a:prstGeom prst="rect">
              <a:avLst/>
            </a:prstGeom>
            <a:solidFill>
              <a:srgbClr val="EDF4FA"/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74320" rtlCol="0" anchor="t" anchorCtr="0">
              <a:spAutoFit/>
            </a:bodyPr>
            <a:lstStyle/>
            <a:p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find the coordinates where two graphs intersect, solve their equations simultaneously</a:t>
              </a: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Pentagon 11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9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59637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292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1225203"/>
            <a:ext cx="5256584" cy="5286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rgbClr val="C00000"/>
              </a:buClr>
              <a:buFont typeface="+mj-lt"/>
              <a:buAutoNum type="arabicPeriod" startAt="6"/>
              <a:tabLst>
                <a:tab pos="3086100" algn="l"/>
              </a:tabLst>
            </a:pPr>
            <a:r>
              <a:rPr lang="en-US" sz="22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Reasoning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The diagram shows a sketch of the curve </a:t>
            </a:r>
            <a:r>
              <a:rPr lang="en-US" sz="225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 = 4(</a:t>
            </a:r>
            <a:r>
              <a:rPr lang="en-US" sz="225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5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25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b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curve crosses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straight line with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equation </a:t>
            </a:r>
            <a:r>
              <a:rPr lang="en-US" sz="225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= 4 - 4</a:t>
            </a:r>
            <a:r>
              <a:rPr lang="en-US" sz="225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two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points.</a:t>
            </a:r>
            <a:b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the coordinates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b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points where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they </a:t>
            </a:r>
            <a:b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intersect.</a:t>
            </a:r>
          </a:p>
          <a:p>
            <a:pPr marL="400050" indent="-400050">
              <a:buClr>
                <a:srgbClr val="C00000"/>
              </a:buClr>
              <a:buFont typeface="+mj-lt"/>
              <a:buAutoNum type="arabicPeriod" startAt="6"/>
              <a:tabLst>
                <a:tab pos="3086100" algn="l"/>
              </a:tabLst>
            </a:pPr>
            <a:r>
              <a:rPr lang="es-ES" sz="2250" dirty="0">
                <a:latin typeface="Arial" panose="020B0604020202020204" pitchFamily="34" charset="0"/>
                <a:cs typeface="Arial" panose="020B0604020202020204" pitchFamily="34" charset="0"/>
              </a:rPr>
              <a:t>Solve </a:t>
            </a:r>
            <a:r>
              <a:rPr lang="es-ES" sz="2250" dirty="0" err="1">
                <a:latin typeface="Arial" panose="020B0604020202020204" pitchFamily="34" charset="0"/>
                <a:cs typeface="Arial" panose="020B0604020202020204" pitchFamily="34" charset="0"/>
              </a:rPr>
              <a:t>these</a:t>
            </a:r>
            <a:r>
              <a:rPr lang="es-ES" sz="2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50" dirty="0" err="1">
                <a:latin typeface="Arial" panose="020B0604020202020204" pitchFamily="34" charset="0"/>
                <a:cs typeface="Arial" panose="020B0604020202020204" pitchFamily="34" charset="0"/>
              </a:rPr>
              <a:t>simultaneous</a:t>
            </a:r>
            <a:r>
              <a:rPr lang="es-ES" sz="2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50" dirty="0" err="1">
                <a:latin typeface="Arial" panose="020B0604020202020204" pitchFamily="34" charset="0"/>
                <a:cs typeface="Arial" panose="020B0604020202020204" pitchFamily="34" charset="0"/>
              </a:rPr>
              <a:t>equations</a:t>
            </a:r>
            <a:r>
              <a:rPr lang="es-ES" sz="22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lvl="1" indent="-342900">
              <a:buClr>
                <a:srgbClr val="C00000"/>
              </a:buClr>
              <a:buFont typeface="+mj-lt"/>
              <a:buAutoNum type="alphaLcPeriod"/>
              <a:tabLst>
                <a:tab pos="2628900" algn="l"/>
              </a:tabLst>
            </a:pPr>
            <a:r>
              <a:rPr lang="es-E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ES" sz="225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s-E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sz="225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225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5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s-ES" sz="225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50" dirty="0">
                <a:latin typeface="Arial" panose="020B0604020202020204" pitchFamily="34" charset="0"/>
                <a:cs typeface="Arial" panose="020B0604020202020204" pitchFamily="34" charset="0"/>
              </a:rPr>
              <a:t>- 2 </a:t>
            </a:r>
            <a:r>
              <a:rPr lang="es-E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	   </a:t>
            </a:r>
            <a:r>
              <a:rPr lang="es-ES" sz="225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s-E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5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ES" sz="2250" dirty="0">
                <a:latin typeface="Arial" panose="020B0604020202020204" pitchFamily="34" charset="0"/>
                <a:cs typeface="Arial" panose="020B0604020202020204" pitchFamily="34" charset="0"/>
              </a:rPr>
              <a:t> = 4x</a:t>
            </a:r>
            <a:r>
              <a:rPr lang="es-ES" sz="225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sz="2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s-ES" sz="225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- 6 </a:t>
            </a:r>
            <a:br>
              <a:rPr lang="es-ES" sz="22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25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s-ES" sz="225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E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5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s-E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2	       </a:t>
            </a:r>
            <a:r>
              <a:rPr lang="es-ES" sz="2250" i="1" dirty="0" smtClean="0">
                <a:latin typeface="Arial" panose="020B0604020202020204" pitchFamily="34" charset="0"/>
                <a:cs typeface="Arial" panose="020B0604020202020204" pitchFamily="34" charset="0"/>
              </a:rPr>
              <a:t>y = </a:t>
            </a:r>
            <a:r>
              <a:rPr lang="es-E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2 - </a:t>
            </a:r>
            <a:r>
              <a:rPr lang="es-ES" sz="225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  <a:p>
            <a:pPr marL="742950" lvl="1" indent="-342900">
              <a:buClr>
                <a:srgbClr val="C00000"/>
              </a:buClr>
              <a:buFont typeface="+mj-lt"/>
              <a:buAutoNum type="alphaLcPeriod" startAt="3"/>
              <a:tabLst>
                <a:tab pos="2628900" algn="l"/>
              </a:tabLst>
            </a:pPr>
            <a:r>
              <a:rPr lang="es-ES" sz="225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ES" sz="225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s-E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225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5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s-E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s-ES" sz="225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50" dirty="0">
                <a:latin typeface="Arial" panose="020B0604020202020204" pitchFamily="34" charset="0"/>
                <a:cs typeface="Arial" panose="020B0604020202020204" pitchFamily="34" charset="0"/>
              </a:rPr>
              <a:t>+ 5 </a:t>
            </a:r>
            <a:r>
              <a:rPr lang="es-E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s-ES" sz="225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s-E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S" sz="225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E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5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s-E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s-ES" sz="225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225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5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s-E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4x </a:t>
            </a:r>
            <a:r>
              <a:rPr lang="es-ES" sz="2250" dirty="0">
                <a:latin typeface="Arial" panose="020B0604020202020204" pitchFamily="34" charset="0"/>
                <a:cs typeface="Arial" panose="020B0604020202020204" pitchFamily="34" charset="0"/>
              </a:rPr>
              <a:t>- 2 </a:t>
            </a:r>
            <a:br>
              <a:rPr lang="es-ES" sz="22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25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E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= 5 + </a:t>
            </a:r>
            <a:r>
              <a:rPr lang="es-ES" sz="225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	       </a:t>
            </a:r>
            <a:r>
              <a:rPr lang="es-ES" sz="225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E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5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s-E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sz="225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s-E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- 3</a:t>
            </a:r>
            <a:endParaRPr lang="es-ES" sz="2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342900">
              <a:buClr>
                <a:srgbClr val="C00000"/>
              </a:buClr>
              <a:buFont typeface="+mj-lt"/>
              <a:buAutoNum type="alphaLcPeriod" startAt="5"/>
              <a:tabLst>
                <a:tab pos="2628900" algn="l"/>
              </a:tabLst>
            </a:pPr>
            <a:r>
              <a:rPr lang="es-E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ES" sz="225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s-E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sz="225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s-E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– 1</a:t>
            </a:r>
            <a:r>
              <a:rPr lang="es-ES" sz="2250" i="1" dirty="0" smtClean="0">
                <a:latin typeface="Arial" panose="020B0604020202020204" pitchFamily="34" charset="0"/>
                <a:cs typeface="Arial" panose="020B0604020202020204" pitchFamily="34" charset="0"/>
              </a:rPr>
              <a:t>	   </a:t>
            </a:r>
            <a:r>
              <a:rPr lang="es-ES" sz="225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</a:t>
            </a:r>
            <a:r>
              <a:rPr lang="es-E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 3y = </a:t>
            </a:r>
            <a:r>
              <a:rPr lang="es-ES" sz="225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+ 6</a:t>
            </a:r>
            <a:br>
              <a:rPr lang="es-ES" sz="225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25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ES" sz="2250" i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sz="2250" i="1" dirty="0" smtClean="0">
                <a:latin typeface="Arial" panose="020B0604020202020204" pitchFamily="34" charset="0"/>
                <a:cs typeface="Arial" panose="020B0604020202020204" pitchFamily="34" charset="0"/>
              </a:rPr>
              <a:t> = 4x </a:t>
            </a:r>
            <a:r>
              <a:rPr lang="es-E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+ 13</a:t>
            </a:r>
            <a:r>
              <a:rPr lang="es-ES" sz="2250" i="1" dirty="0" smtClean="0">
                <a:latin typeface="Arial" panose="020B0604020202020204" pitchFamily="34" charset="0"/>
                <a:cs typeface="Arial" panose="020B0604020202020204" pitchFamily="34" charset="0"/>
              </a:rPr>
              <a:t>	       y</a:t>
            </a:r>
            <a:r>
              <a:rPr lang="es-ES" sz="2250" i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sz="2250" i="1" dirty="0" smtClean="0">
                <a:latin typeface="Arial" panose="020B0604020202020204" pitchFamily="34" charset="0"/>
                <a:cs typeface="Arial" panose="020B0604020202020204" pitchFamily="34" charset="0"/>
              </a:rPr>
              <a:t> = 2x</a:t>
            </a:r>
            <a:r>
              <a:rPr lang="es-E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+ 7</a:t>
            </a:r>
            <a:endParaRPr lang="en-US" sz="2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US" sz="2400" dirty="0" smtClean="0"/>
              <a:t>9.6 - Solving </a:t>
            </a:r>
            <a:r>
              <a:rPr lang="en-US" sz="2400" dirty="0"/>
              <a:t>linear and quadratic simultaneous equations</a:t>
            </a:r>
            <a:endParaRPr lang="en-GB" sz="2400" b="1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64175" t="61963" r="22438" b="17656"/>
          <a:stretch/>
        </p:blipFill>
        <p:spPr>
          <a:xfrm>
            <a:off x="3707904" y="2276872"/>
            <a:ext cx="1800200" cy="155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5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293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1225203"/>
            <a:ext cx="5256584" cy="3901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+mj-lt"/>
              <a:buAutoNum type="arabicPeriod" startAt="8"/>
              <a:tabLst>
                <a:tab pos="3086100" algn="l"/>
              </a:tabLst>
            </a:pPr>
            <a:r>
              <a:rPr lang="en-US" sz="22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Reasoning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diagram shows a rug laid on a wooden floor. Its width is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2m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less than the width of the room, </a:t>
            </a:r>
            <a:endParaRPr lang="en-US" sz="22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 indent="-342900">
              <a:buClr>
                <a:srgbClr val="C00000"/>
              </a:buClr>
              <a:buFont typeface="+mj-lt"/>
              <a:buAutoNum type="alphaLcPeriod"/>
              <a:tabLst>
                <a:tab pos="3086100" algn="l"/>
              </a:tabLst>
            </a:pP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an equation to represent the width of the room (</a:t>
            </a:r>
            <a:r>
              <a:rPr lang="en-US" sz="225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685800" lvl="1" indent="-342900">
              <a:buClr>
                <a:srgbClr val="C00000"/>
              </a:buClr>
              <a:buFont typeface="+mj-lt"/>
              <a:buAutoNum type="alphaLcPeriod"/>
              <a:tabLst>
                <a:tab pos="3086100" algn="l"/>
              </a:tabLst>
            </a:pP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an equation to represent the area of the rug, which is 3 m</a:t>
            </a:r>
            <a:r>
              <a:rPr lang="en-US" sz="225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85800" lvl="1" indent="-342900">
              <a:buClr>
                <a:srgbClr val="C00000"/>
              </a:buClr>
              <a:buFont typeface="+mj-lt"/>
              <a:buAutoNum type="alphaLcPeriod"/>
              <a:tabLst>
                <a:tab pos="3086100" algn="l"/>
              </a:tabLst>
            </a:pP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these two equations to find the value of </a:t>
            </a:r>
            <a:r>
              <a:rPr lang="en-US" sz="225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 and hence the width of the room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25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US" sz="2400" dirty="0" smtClean="0"/>
              <a:t>9.6 - Solving </a:t>
            </a:r>
            <a:r>
              <a:rPr lang="en-US" sz="2400" dirty="0"/>
              <a:t>linear and quadratic simultaneous equations</a:t>
            </a:r>
            <a:endParaRPr lang="en-GB" sz="24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0237" t="47376" r="16925" b="24906"/>
          <a:stretch/>
        </p:blipFill>
        <p:spPr>
          <a:xfrm>
            <a:off x="2548144" y="4441797"/>
            <a:ext cx="2959960" cy="21555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3818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293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3717032"/>
            <a:ext cx="5522132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11"/>
              <a:tabLst>
                <a:tab pos="3086100" algn="l"/>
              </a:tabLst>
            </a:pPr>
            <a:r>
              <a:rPr lang="en-US" sz="22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Reasoning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diagram shows a circle of diameter 4 cm with centre at the origin, </a:t>
            </a:r>
            <a:endParaRPr lang="en-US" sz="22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3086100" algn="l"/>
              </a:tabLst>
            </a:pP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the equation for the circle, </a:t>
            </a:r>
            <a:endParaRPr lang="en-US" sz="22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3086100" algn="l"/>
              </a:tabLst>
            </a:pP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an algebraic method to find the points where the line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5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5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- 1 crosses the circle.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9.6 - Solving </a:t>
            </a:r>
            <a:r>
              <a:rPr lang="en-US" sz="2400" dirty="0"/>
              <a:t>linear and quadratic simultaneous equations</a:t>
            </a:r>
            <a:endParaRPr lang="en-GB" sz="2400" b="1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305905" y="1268760"/>
            <a:ext cx="5562239" cy="2317052"/>
            <a:chOff x="3483872" y="1089031"/>
            <a:chExt cx="5264592" cy="2317052"/>
          </a:xfrm>
        </p:grpSpPr>
        <p:sp>
          <p:nvSpPr>
            <p:cNvPr id="11" name="Round Diagonal Corner Rectangle 10"/>
            <p:cNvSpPr/>
            <p:nvPr/>
          </p:nvSpPr>
          <p:spPr>
            <a:xfrm>
              <a:off x="3491880" y="1089031"/>
              <a:ext cx="5256584" cy="2317052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 Diagonal Corner Rectangle 11"/>
            <p:cNvSpPr/>
            <p:nvPr/>
          </p:nvSpPr>
          <p:spPr>
            <a:xfrm>
              <a:off x="3483872" y="1089031"/>
              <a:ext cx="5256584" cy="47211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– Exam-Style Questions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63889" y="1666250"/>
              <a:ext cx="5095139" cy="1708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i="1" dirty="0"/>
                <a:t>C</a:t>
              </a:r>
              <a:r>
                <a:rPr lang="en-US" sz="2100" dirty="0"/>
                <a:t> is the curve with equation </a:t>
              </a:r>
              <a:r>
                <a:rPr lang="en-US" sz="2100" i="1" dirty="0"/>
                <a:t>y</a:t>
              </a:r>
              <a:r>
                <a:rPr lang="en-US" sz="2100" dirty="0"/>
                <a:t> = </a:t>
              </a:r>
              <a:r>
                <a:rPr lang="en-US" sz="2100" i="1" dirty="0"/>
                <a:t>x</a:t>
              </a:r>
              <a:r>
                <a:rPr lang="en-US" sz="2100" baseline="30000" dirty="0"/>
                <a:t>2</a:t>
              </a:r>
              <a:r>
                <a:rPr lang="en-US" sz="2100" dirty="0"/>
                <a:t> </a:t>
              </a:r>
              <a:r>
                <a:rPr lang="en-US" sz="2100" dirty="0" smtClean="0"/>
                <a:t>- </a:t>
              </a:r>
              <a:r>
                <a:rPr lang="en-US" sz="2100" dirty="0"/>
                <a:t>6</a:t>
              </a:r>
              <a:r>
                <a:rPr lang="en-US" sz="2100" i="1" dirty="0"/>
                <a:t>x</a:t>
              </a:r>
              <a:r>
                <a:rPr lang="en-US" sz="2100" dirty="0"/>
                <a:t> + </a:t>
              </a:r>
              <a:r>
                <a:rPr lang="en-US" sz="2100" dirty="0" smtClean="0"/>
                <a:t>6. </a:t>
              </a:r>
              <a:br>
                <a:rPr lang="en-US" sz="2100" dirty="0" smtClean="0"/>
              </a:br>
              <a:r>
                <a:rPr lang="en-US" sz="2100" i="1" dirty="0" smtClean="0"/>
                <a:t>L</a:t>
              </a:r>
              <a:r>
                <a:rPr lang="en-US" sz="2100" dirty="0" smtClean="0"/>
                <a:t> </a:t>
              </a:r>
              <a:r>
                <a:rPr lang="en-US" sz="2100" dirty="0"/>
                <a:t>is the straight line with equation </a:t>
              </a:r>
              <a:r>
                <a:rPr lang="en-US" sz="2100" i="1" dirty="0"/>
                <a:t>y</a:t>
              </a:r>
              <a:r>
                <a:rPr lang="en-US" sz="2100" dirty="0"/>
                <a:t> = </a:t>
              </a:r>
              <a:r>
                <a:rPr lang="en-US" sz="2100" dirty="0" smtClean="0"/>
                <a:t>2</a:t>
              </a:r>
              <a:r>
                <a:rPr lang="en-US" sz="2100" i="1" dirty="0" smtClean="0"/>
                <a:t>x </a:t>
              </a:r>
              <a:r>
                <a:rPr lang="en-US" sz="2100" dirty="0" smtClean="0"/>
                <a:t>- </a:t>
              </a:r>
              <a:r>
                <a:rPr lang="en-US" sz="2100" dirty="0"/>
                <a:t>9 </a:t>
              </a:r>
              <a:r>
                <a:rPr lang="en-US" sz="2100" dirty="0" smtClean="0"/>
                <a:t/>
              </a:r>
              <a:br>
                <a:rPr lang="en-US" sz="2100" dirty="0" smtClean="0"/>
              </a:br>
              <a:r>
                <a:rPr lang="en-US" sz="2100" i="1" dirty="0" smtClean="0"/>
                <a:t>L</a:t>
              </a:r>
              <a:r>
                <a:rPr lang="en-US" sz="2100" dirty="0" smtClean="0"/>
                <a:t> </a:t>
              </a:r>
              <a:r>
                <a:rPr lang="en-US" sz="2100" dirty="0"/>
                <a:t>intersects </a:t>
              </a:r>
              <a:r>
                <a:rPr lang="en-US" sz="2100" i="1" dirty="0"/>
                <a:t>C</a:t>
              </a:r>
              <a:r>
                <a:rPr lang="en-US" sz="2100" dirty="0"/>
                <a:t> at two points, A and B. Calculate the exact length of AB.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dirty="0" smtClean="0"/>
                <a:t>	</a:t>
              </a:r>
              <a:r>
                <a:rPr lang="en-US" sz="2100" b="1" dirty="0" smtClean="0"/>
                <a:t>(6 </a:t>
              </a:r>
              <a:r>
                <a:rPr lang="en-US" sz="2100" b="1" dirty="0"/>
                <a:t>marks</a:t>
              </a:r>
              <a:r>
                <a:rPr lang="en-US" sz="2100" b="1" dirty="0" smtClean="0"/>
                <a:t>)</a:t>
              </a:r>
              <a:endParaRPr lang="en-US" sz="2100" b="1" dirty="0"/>
            </a:p>
          </p:txBody>
        </p:sp>
      </p:grpSp>
      <p:sp>
        <p:nvSpPr>
          <p:cNvPr id="14" name="Rectangle 13"/>
          <p:cNvSpPr/>
          <p:nvPr/>
        </p:nvSpPr>
        <p:spPr>
          <a:xfrm flipH="1">
            <a:off x="251520" y="6223084"/>
            <a:ext cx="8572602" cy="446276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Q12b </a:t>
            </a:r>
            <a:r>
              <a:rPr lang="en-US" sz="2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Substitute </a:t>
            </a:r>
            <a:r>
              <a:rPr lang="en-US" sz="23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3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 into your equation from part </a:t>
            </a:r>
            <a:r>
              <a:rPr lang="en-US" sz="2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 flipH="1">
            <a:off x="5944224" y="1221720"/>
            <a:ext cx="2879898" cy="1631216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 hint</a:t>
            </a: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2 marks each for finding A and B, and 2 marks for finding the length AB.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60237" t="48692" r="16925" b="13251"/>
          <a:stretch/>
        </p:blipFill>
        <p:spPr>
          <a:xfrm>
            <a:off x="5977704" y="3284984"/>
            <a:ext cx="2842768" cy="2842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832" y="2924944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7097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293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1225203"/>
            <a:ext cx="52565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12"/>
              <a:tabLst>
                <a:tab pos="2743200" algn="l"/>
              </a:tabLs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Solve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these simultaneous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equations. Give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your answers correct to 3 significant figures,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 =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28 	</a:t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 =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+ 3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 +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 35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 = 2 + 5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3"/>
              <a:tabLst>
                <a:tab pos="2743200" algn="l"/>
              </a:tabLst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 + y2 = 50</a:t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 = 3 + 2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US" sz="2400" dirty="0" smtClean="0"/>
              <a:t>9.6 - Solving </a:t>
            </a:r>
            <a:r>
              <a:rPr lang="en-US" sz="2400" dirty="0"/>
              <a:t>linear and quadratic simultaneous equations</a:t>
            </a:r>
            <a:endParaRPr lang="en-GB" sz="2400" b="1" dirty="0" smtClean="0"/>
          </a:p>
        </p:txBody>
      </p:sp>
      <p:sp>
        <p:nvSpPr>
          <p:cNvPr id="7" name="Rectangle 6"/>
          <p:cNvSpPr/>
          <p:nvPr/>
        </p:nvSpPr>
        <p:spPr>
          <a:xfrm flipH="1">
            <a:off x="251520" y="5678959"/>
            <a:ext cx="5204539" cy="861774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5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Q12b hint</a:t>
            </a:r>
            <a:r>
              <a:rPr lang="en-US" sz="2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Substitute </a:t>
            </a:r>
            <a:r>
              <a:rPr lang="en-US" sz="25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</a:t>
            </a:r>
            <a:r>
              <a:rPr lang="en-US" sz="25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 into your equation from part </a:t>
            </a:r>
            <a:r>
              <a:rPr lang="en-US" sz="2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32127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9</a:t>
            </a:r>
            <a:r>
              <a:rPr lang="en-GB" sz="4000" dirty="0" smtClean="0"/>
              <a:t> </a:t>
            </a:r>
            <a:r>
              <a:rPr lang="en-GB" sz="4000" dirty="0"/>
              <a:t>– </a:t>
            </a:r>
            <a:r>
              <a:rPr lang="en-GB" sz="4000" dirty="0" smtClean="0"/>
              <a:t>Prior Knowledge Check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280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4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tabLst>
                <a:tab pos="1079500" algn="l"/>
                <a:tab pos="2743200" algn="l"/>
              </a:tabLst>
            </a:pPr>
            <a:r>
              <a:rPr lang="en-US" sz="223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Algebraic </a:t>
            </a:r>
            <a:r>
              <a:rPr lang="en-US" sz="223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fluency</a:t>
            </a:r>
          </a:p>
          <a:p>
            <a:pPr marL="512763" indent="-512763">
              <a:buClr>
                <a:srgbClr val="C00000"/>
              </a:buClr>
              <a:buFont typeface="+mj-lt"/>
              <a:buAutoNum type="arabicPeriod" startAt="6"/>
              <a:tabLst>
                <a:tab pos="1079500" algn="l"/>
                <a:tab pos="2743200" algn="l"/>
              </a:tabLst>
            </a:pPr>
            <a: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230" dirty="0">
                <a:latin typeface="Arial" panose="020B0604020202020204" pitchFamily="34" charset="0"/>
                <a:cs typeface="Arial" panose="020B0604020202020204" pitchFamily="34" charset="0"/>
              </a:rPr>
              <a:t>the value of </a:t>
            </a:r>
            <a:r>
              <a:rPr lang="en-US" sz="223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3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30" dirty="0">
                <a:latin typeface="Arial" panose="020B0604020202020204" pitchFamily="34" charset="0"/>
                <a:cs typeface="Arial" panose="020B0604020202020204" pitchFamily="34" charset="0"/>
              </a:rPr>
              <a:t> + 5</a:t>
            </a:r>
            <a:r>
              <a:rPr lang="en-US" sz="223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30" dirty="0">
                <a:latin typeface="Arial" panose="020B0604020202020204" pitchFamily="34" charset="0"/>
                <a:cs typeface="Arial" panose="020B0604020202020204" pitchFamily="34" charset="0"/>
              </a:rPr>
              <a:t> + 6 when </a:t>
            </a:r>
            <a: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3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30" dirty="0">
                <a:latin typeface="Arial" panose="020B0604020202020204" pitchFamily="34" charset="0"/>
                <a:cs typeface="Arial" panose="020B0604020202020204" pitchFamily="34" charset="0"/>
              </a:rPr>
              <a:t>= -3</a:t>
            </a:r>
          </a:p>
          <a:p>
            <a:pPr marL="512763" indent="-512763">
              <a:buClr>
                <a:srgbClr val="C00000"/>
              </a:buClr>
              <a:buFont typeface="+mj-lt"/>
              <a:buAutoNum type="arabicPeriod" startAt="6"/>
              <a:tabLst>
                <a:tab pos="1079500" algn="l"/>
                <a:tab pos="2743200" algn="l"/>
              </a:tabLst>
            </a:pPr>
            <a: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  <a:t>Expand </a:t>
            </a:r>
            <a:r>
              <a:rPr lang="en-US" sz="2230" dirty="0">
                <a:latin typeface="Arial" panose="020B0604020202020204" pitchFamily="34" charset="0"/>
                <a:cs typeface="Arial" panose="020B0604020202020204" pitchFamily="34" charset="0"/>
              </a:rPr>
              <a:t>and simplify (</a:t>
            </a:r>
            <a:r>
              <a:rPr lang="en-US" sz="223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3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  <a:t>4)(</a:t>
            </a:r>
            <a:r>
              <a:rPr lang="en-US" sz="223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30" dirty="0">
                <a:latin typeface="Arial" panose="020B0604020202020204" pitchFamily="34" charset="0"/>
                <a:cs typeface="Arial" panose="020B0604020202020204" pitchFamily="34" charset="0"/>
              </a:rPr>
              <a:t> + 3)</a:t>
            </a:r>
          </a:p>
          <a:p>
            <a:pPr marL="512763" indent="-512763">
              <a:buClr>
                <a:srgbClr val="C00000"/>
              </a:buClr>
              <a:buFont typeface="+mj-lt"/>
              <a:buAutoNum type="arabicPeriod" startAt="6"/>
              <a:tabLst>
                <a:tab pos="1079500" algn="l"/>
                <a:tab pos="2743200" algn="l"/>
              </a:tabLst>
            </a:pPr>
            <a: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  <a:t>Solve </a:t>
            </a:r>
            <a:r>
              <a:rPr lang="en-US" sz="2230" dirty="0">
                <a:latin typeface="Arial" panose="020B0604020202020204" pitchFamily="34" charset="0"/>
                <a:cs typeface="Arial" panose="020B0604020202020204" pitchFamily="34" charset="0"/>
              </a:rPr>
              <a:t>to find </a:t>
            </a:r>
            <a:r>
              <a:rPr lang="en-US" sz="223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  <a:t>8z </a:t>
            </a:r>
            <a:r>
              <a:rPr lang="en-US" sz="2230" dirty="0">
                <a:latin typeface="Arial" panose="020B0604020202020204" pitchFamily="34" charset="0"/>
                <a:cs typeface="Arial" panose="020B0604020202020204" pitchFamily="34" charset="0"/>
              </a:rPr>
              <a:t>- 6 = 10 </a:t>
            </a:r>
            <a: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23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30" dirty="0">
                <a:latin typeface="Arial" panose="020B0604020202020204" pitchFamily="34" charset="0"/>
                <a:cs typeface="Arial" panose="020B0604020202020204" pitchFamily="34" charset="0"/>
              </a:rPr>
              <a:t>9-3z = -6 </a:t>
            </a:r>
            <a:endParaRPr lang="en-US" sz="223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3"/>
              <a:tabLst>
                <a:tab pos="1079500" algn="l"/>
                <a:tab pos="2743200" algn="l"/>
              </a:tabLst>
            </a:pPr>
            <a: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  <a:t>4x </a:t>
            </a:r>
            <a:r>
              <a:rPr lang="en-US" sz="2230" dirty="0">
                <a:latin typeface="Arial" panose="020B0604020202020204" pitchFamily="34" charset="0"/>
                <a:cs typeface="Arial" panose="020B0604020202020204" pitchFamily="34" charset="0"/>
              </a:rPr>
              <a:t>+ 12 = 0</a:t>
            </a:r>
          </a:p>
          <a:p>
            <a:pPr marL="512763" indent="-512763">
              <a:buClr>
                <a:srgbClr val="C00000"/>
              </a:buClr>
              <a:buFont typeface="+mj-lt"/>
              <a:buAutoNum type="arabicPeriod" startAt="6"/>
              <a:tabLst>
                <a:tab pos="1079500" algn="l"/>
                <a:tab pos="2743200" algn="l"/>
              </a:tabLst>
            </a:pPr>
            <a: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  <a:t>Factorise </a:t>
            </a:r>
            <a:r>
              <a:rPr lang="en-US" sz="2230" dirty="0">
                <a:latin typeface="Arial" panose="020B0604020202020204" pitchFamily="34" charset="0"/>
                <a:cs typeface="Arial" panose="020B0604020202020204" pitchFamily="34" charset="0"/>
              </a:rPr>
              <a:t>these expressions.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23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3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  <a:t> + 8</a:t>
            </a:r>
            <a:r>
              <a:rPr lang="en-US" sz="223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223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3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3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  <a:t>+ 4x + </a:t>
            </a:r>
            <a:r>
              <a:rPr lang="en-US" sz="223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3"/>
              <a:tabLst>
                <a:tab pos="1079500" algn="l"/>
                <a:tab pos="2743200" algn="l"/>
              </a:tabLst>
            </a:pPr>
            <a:r>
              <a:rPr lang="en-US" sz="223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23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30" dirty="0">
                <a:latin typeface="Arial" panose="020B0604020202020204" pitchFamily="34" charset="0"/>
                <a:cs typeface="Arial" panose="020B0604020202020204" pitchFamily="34" charset="0"/>
              </a:rPr>
              <a:t>- 3</a:t>
            </a:r>
            <a:r>
              <a:rPr lang="en-US" sz="223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230" dirty="0">
                <a:latin typeface="Arial" panose="020B0604020202020204" pitchFamily="34" charset="0"/>
                <a:cs typeface="Arial" panose="020B0604020202020204" pitchFamily="34" charset="0"/>
              </a:rPr>
              <a:t> - 10 </a:t>
            </a:r>
            <a: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23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3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3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30" dirty="0">
                <a:latin typeface="Arial" panose="020B0604020202020204" pitchFamily="34" charset="0"/>
                <a:cs typeface="Arial" panose="020B0604020202020204" pitchFamily="34" charset="0"/>
              </a:rPr>
              <a:t> - 25 </a:t>
            </a:r>
            <a: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5"/>
              <a:tabLst>
                <a:tab pos="1079500" algn="l"/>
                <a:tab pos="2743200" algn="l"/>
              </a:tabLst>
            </a:pPr>
            <a: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  <a:t>4 – </a:t>
            </a:r>
            <a:r>
              <a:rPr lang="en-US" sz="223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23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23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2763" indent="-512763">
              <a:buClr>
                <a:srgbClr val="C00000"/>
              </a:buClr>
              <a:buFont typeface="+mj-lt"/>
              <a:buAutoNum type="arabicPeriod" startAt="6"/>
              <a:tabLst>
                <a:tab pos="1079500" algn="l"/>
                <a:tab pos="2743200" algn="l"/>
              </a:tabLst>
            </a:pPr>
            <a: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US" sz="2230" dirty="0">
                <a:latin typeface="Arial" panose="020B0604020202020204" pitchFamily="34" charset="0"/>
                <a:cs typeface="Arial" panose="020B0604020202020204" pitchFamily="34" charset="0"/>
              </a:rPr>
              <a:t>costs £53 for 2 adults and 3 children to go ice </a:t>
            </a:r>
            <a: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  <a:t>skating.</a:t>
            </a:r>
            <a:b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230" dirty="0">
                <a:latin typeface="Arial" panose="020B0604020202020204" pitchFamily="34" charset="0"/>
                <a:cs typeface="Arial" panose="020B0604020202020204" pitchFamily="34" charset="0"/>
              </a:rPr>
              <a:t>an equation to show </a:t>
            </a:r>
            <a: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  <a:t>this.</a:t>
            </a:r>
            <a:b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223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30" dirty="0">
                <a:latin typeface="Arial" panose="020B0604020202020204" pitchFamily="34" charset="0"/>
                <a:cs typeface="Arial" panose="020B0604020202020204" pitchFamily="34" charset="0"/>
              </a:rPr>
              <a:t> for adult price and </a:t>
            </a:r>
            <a:r>
              <a:rPr lang="en-US" sz="223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230" dirty="0">
                <a:latin typeface="Arial" panose="020B0604020202020204" pitchFamily="34" charset="0"/>
                <a:cs typeface="Arial" panose="020B0604020202020204" pitchFamily="34" charset="0"/>
              </a:rPr>
              <a:t> for child price</a:t>
            </a:r>
            <a: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41075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9.7 </a:t>
            </a:r>
            <a:r>
              <a:rPr lang="en-US" sz="4000" dirty="0"/>
              <a:t>- Solving </a:t>
            </a:r>
            <a:r>
              <a:rPr lang="en-US" sz="4000" dirty="0" smtClean="0"/>
              <a:t>Linear Inequalities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651030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00" b="1" dirty="0" smtClean="0">
                <a:latin typeface="Calibri" panose="020F0502020204030204" pitchFamily="34" charset="0"/>
              </a:rPr>
              <a:t>Page 289</a:t>
            </a:r>
            <a:endParaRPr lang="en-GB" sz="1300" b="1" dirty="0">
              <a:latin typeface="Calibri" panose="020F0502020204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395023"/>
              </p:ext>
            </p:extLst>
          </p:nvPr>
        </p:nvGraphicFramePr>
        <p:xfrm>
          <a:off x="251518" y="1268760"/>
          <a:ext cx="8568952" cy="4996946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142238"/>
                <a:gridCol w="1314148"/>
                <a:gridCol w="5112566"/>
              </a:tblGrid>
              <a:tr h="633159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Objectives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Why learn This?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455073">
                <a:tc gridSpan="2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Solve inequalities and show the solution on a number line and using set notation.</a:t>
                      </a:r>
                      <a:endParaRPr lang="en-US" sz="240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Anything you can do with an equation you can also do with an inequality. It helps us to consider a wider range of potential answers to problems.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</a:tr>
              <a:tr h="523307">
                <a:tc>
                  <a:txBody>
                    <a:bodyPr/>
                    <a:lstStyle/>
                    <a:p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Fluency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5134">
                <a:tc gridSpan="3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Which is true for -2 &lt; x &lt; +2?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lies between -2 and +2 but is equal to neither.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is bigger than +2 and smaller than -2.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is greater than or equal to -2 and less than or equal to +2.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is equal to either -2 or +2.</a:t>
                      </a:r>
                      <a:endParaRPr kumimoji="0" lang="en-US" sz="2800" kern="1200" baseline="300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 flipH="1">
            <a:off x="196377" y="6188459"/>
            <a:ext cx="8667000" cy="4847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55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en-US" sz="255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en-US" sz="255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Homework, practice and support: Higher </a:t>
            </a:r>
            <a:r>
              <a:rPr lang="en-US" sz="25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9.7</a:t>
            </a:r>
            <a:endParaRPr lang="en-US" sz="25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95488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294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1225203"/>
            <a:ext cx="4752528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/>
              <a:tabLst>
                <a:tab pos="2743200" algn="l"/>
              </a:tabLs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Solve to find 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5 – 4</a:t>
            </a:r>
            <a:r>
              <a:rPr lang="en-US" sz="2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= 3 </a:t>
            </a:r>
            <a:endParaRPr lang="en-US" sz="2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4 - 2</a:t>
            </a:r>
            <a:r>
              <a:rPr lang="en-US" sz="2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6 – 3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971550" lvl="1" indent="-5143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2(2 - 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971550" lvl="1" indent="-5143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9 - 5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21 + 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Clr>
                <a:srgbClr val="C00000"/>
              </a:buClr>
              <a:buFont typeface="+mj-lt"/>
              <a:buAutoNum type="arabicPeriod"/>
              <a:tabLst>
                <a:tab pos="2743200" algn="l"/>
              </a:tabLs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For each inequality, choose three possible integer values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from the cloud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971550" lvl="1" indent="-5143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≥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35 	</a:t>
            </a:r>
          </a:p>
          <a:p>
            <a:pPr marL="971550" lvl="1" indent="-5143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5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Clr>
                <a:srgbClr val="C00000"/>
              </a:buClr>
              <a:buFont typeface="+mj-lt"/>
              <a:buAutoNum type="alphaLcPeriod" startAt="3"/>
              <a:tabLst>
                <a:tab pos="2743200" algn="l"/>
              </a:tabLst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+ 1 &gt; 4	</a:t>
            </a:r>
          </a:p>
          <a:p>
            <a:pPr marL="971550" lvl="1" indent="-514350">
              <a:buClr>
                <a:srgbClr val="C00000"/>
              </a:buClr>
              <a:buFont typeface="+mj-lt"/>
              <a:buAutoNum type="alphaLcPeriod" startAt="3"/>
              <a:tabLst>
                <a:tab pos="2743200" algn="l"/>
              </a:tabLst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-3 &gt;2</a:t>
            </a:r>
          </a:p>
          <a:p>
            <a:pPr marL="971550" lvl="1" indent="-514350">
              <a:buClr>
                <a:srgbClr val="C00000"/>
              </a:buClr>
              <a:buFont typeface="+mj-lt"/>
              <a:buAutoNum type="alphaLcPeriod" startAt="5"/>
              <a:tabLst>
                <a:tab pos="2743200" algn="l"/>
              </a:tabLst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-5 &lt; </a:t>
            </a:r>
            <a:r>
              <a:rPr lang="en-US" sz="2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≤ 3	</a:t>
            </a:r>
            <a:r>
              <a:rPr lang="en-US" sz="25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 0 &lt; </a:t>
            </a:r>
            <a:r>
              <a:rPr lang="en-US" sz="2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≤ 4</a:t>
            </a:r>
          </a:p>
          <a:p>
            <a:pPr marL="971550" lvl="1" indent="-514350">
              <a:buClr>
                <a:srgbClr val="C00000"/>
              </a:buClr>
              <a:buFont typeface="+mj-lt"/>
              <a:buAutoNum type="alphaLcPeriod" startAt="7"/>
              <a:tabLst>
                <a:tab pos="2743200" algn="l"/>
              </a:tabLst>
            </a:pPr>
            <a:r>
              <a:rPr lang="en-US" sz="2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3 &gt; x ≥ -3</a:t>
            </a:r>
            <a:endParaRPr lang="en-US" sz="25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US" sz="4000" dirty="0"/>
              <a:t>9.7 - Solving Linear Inequalities</a:t>
            </a:r>
            <a:endParaRPr lang="en-GB" sz="4000" b="1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sp>
        <p:nvSpPr>
          <p:cNvPr id="8" name="Flowchart: Delay 7"/>
          <p:cNvSpPr/>
          <p:nvPr/>
        </p:nvSpPr>
        <p:spPr>
          <a:xfrm flipH="1">
            <a:off x="5215019" y="1196752"/>
            <a:ext cx="365093" cy="5369378"/>
          </a:xfrm>
          <a:prstGeom prst="flowChartDelay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63387" t="44020" r="21318" b="41951"/>
          <a:stretch/>
        </p:blipFill>
        <p:spPr>
          <a:xfrm>
            <a:off x="2786563" y="4265675"/>
            <a:ext cx="2358981" cy="143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6140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294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1225203"/>
            <a:ext cx="525658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 startAt="3"/>
              <a:tabLst>
                <a:tab pos="2743200" algn="l"/>
              </a:tabLs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Write down four integers that satisfy each inequality.</a:t>
            </a:r>
          </a:p>
          <a:p>
            <a:pPr marL="971550" lvl="1" indent="-5143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+ 2 &gt; 3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5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-1 &lt; 0 </a:t>
            </a:r>
            <a:endParaRPr lang="en-US" sz="2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+ 1 &gt; 4 	</a:t>
            </a:r>
            <a:r>
              <a:rPr lang="en-US" sz="25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r>
              <a:rPr lang="en-US" sz="2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- 3 &gt; 2</a:t>
            </a:r>
          </a:p>
          <a:p>
            <a:pPr marL="971550" lvl="1" indent="-5143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-5 &lt; </a:t>
            </a:r>
            <a:r>
              <a:rPr lang="en-US" sz="2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≤ 3 	</a:t>
            </a:r>
            <a:r>
              <a:rPr lang="en-US" sz="25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0 &lt; </a:t>
            </a:r>
            <a:r>
              <a:rPr lang="en-US" sz="2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marL="971550" lvl="1" indent="-5143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3 &gt; x ≥ -3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US" sz="4000" dirty="0"/>
              <a:t>9.7 - Solving Linear Inequalities</a:t>
            </a:r>
            <a:endParaRPr lang="en-GB" sz="4000" b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75085" y="3717032"/>
            <a:ext cx="5213924" cy="2902679"/>
            <a:chOff x="150164" y="6494199"/>
            <a:chExt cx="5213924" cy="2902679"/>
          </a:xfrm>
        </p:grpSpPr>
        <p:sp>
          <p:nvSpPr>
            <p:cNvPr id="13" name="Rectangle 12"/>
            <p:cNvSpPr/>
            <p:nvPr/>
          </p:nvSpPr>
          <p:spPr>
            <a:xfrm flipH="1">
              <a:off x="150164" y="6673055"/>
              <a:ext cx="5213924" cy="272382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74320" rtlCol="0" anchor="t" anchorCtr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 can show </a:t>
              </a:r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inequalities</a:t>
              </a:r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on a number line.</a:t>
              </a:r>
            </a:p>
            <a:p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empty circle O shows that the value is not included.</a:t>
              </a:r>
            </a:p>
            <a:p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filled circle </a:t>
              </a:r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●</a:t>
              </a: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shows that the value is included.</a:t>
              </a:r>
            </a:p>
            <a:p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arrow </a:t>
              </a: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→</a:t>
              </a: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shows that the solution continues towards infinity.</a:t>
              </a:r>
            </a:p>
            <a:p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 can rearrange an inequality in the same way as you rearrange an equation.</a:t>
              </a:r>
            </a:p>
          </p:txBody>
        </p:sp>
        <p:sp>
          <p:nvSpPr>
            <p:cNvPr id="14" name="Pentagon 13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10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504475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294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19" y="1225203"/>
            <a:ext cx="795196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 startAt="5"/>
              <a:tabLst>
                <a:tab pos="2743200" algn="l"/>
              </a:tabLst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the inequalities that these number lines represent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9.7 - Solving Linear Inequalities</a:t>
            </a:r>
            <a:endParaRPr lang="en-GB" sz="4000" b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840" y="1196752"/>
            <a:ext cx="548640" cy="5486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8500" t="31625" r="25588" b="43438"/>
          <a:stretch/>
        </p:blipFill>
        <p:spPr>
          <a:xfrm>
            <a:off x="323073" y="2110422"/>
            <a:ext cx="8509224" cy="227711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3073" y="4525358"/>
            <a:ext cx="8509224" cy="199998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5796137" y="4581128"/>
            <a:ext cx="2978093" cy="461665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Q4a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x ____ 2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5796136" y="5157192"/>
            <a:ext cx="2978093" cy="830997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Q4e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b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___ x ____5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77399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294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9.7 - Solving Linear Inequalities</a:t>
            </a:r>
            <a:endParaRPr lang="en-GB" sz="4000" b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824" y="1268760"/>
            <a:ext cx="548640" cy="5486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flipH="1">
            <a:off x="305905" y="5733256"/>
            <a:ext cx="5204539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Q5b strategy hint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Write your inequality in terms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05905" y="1268760"/>
            <a:ext cx="5130191" cy="4424426"/>
            <a:chOff x="3483872" y="1089031"/>
            <a:chExt cx="5264592" cy="4424426"/>
          </a:xfrm>
        </p:grpSpPr>
        <p:sp>
          <p:nvSpPr>
            <p:cNvPr id="14" name="Round Diagonal Corner Rectangle 13"/>
            <p:cNvSpPr/>
            <p:nvPr/>
          </p:nvSpPr>
          <p:spPr>
            <a:xfrm>
              <a:off x="3491880" y="1161039"/>
              <a:ext cx="5256584" cy="4294305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 Diagonal Corner Rectangle 16"/>
            <p:cNvSpPr/>
            <p:nvPr/>
          </p:nvSpPr>
          <p:spPr>
            <a:xfrm>
              <a:off x="3483872" y="1089031"/>
              <a:ext cx="5256584" cy="47211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– Exam-Style Questions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563889" y="1666250"/>
              <a:ext cx="5095139" cy="3847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400" dirty="0"/>
                <a:t>-4 &lt; </a:t>
              </a:r>
              <a:r>
                <a:rPr lang="en-US" sz="2400" i="1" dirty="0"/>
                <a:t>n</a:t>
              </a:r>
              <a:r>
                <a:rPr lang="en-US" sz="2400" dirty="0"/>
                <a:t> 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≤</a:t>
              </a:r>
              <a:r>
                <a:rPr lang="en-US" sz="2400" dirty="0" smtClean="0"/>
                <a:t> </a:t>
              </a:r>
              <a:r>
                <a:rPr lang="en-US" sz="2400" dirty="0"/>
                <a:t>1 where </a:t>
              </a:r>
              <a:r>
                <a:rPr lang="en-US" sz="2400" i="1" dirty="0"/>
                <a:t>n</a:t>
              </a:r>
              <a:r>
                <a:rPr lang="en-US" sz="2400" dirty="0"/>
                <a:t> is an integer.</a:t>
              </a:r>
            </a:p>
            <a:p>
              <a:pPr marL="342900" indent="-342900">
                <a:spcAft>
                  <a:spcPts val="0"/>
                </a:spcAft>
                <a:buFont typeface="+mj-lt"/>
                <a:buAutoNum type="alphaLcPeriod"/>
                <a:tabLst>
                  <a:tab pos="4972050" algn="r"/>
                </a:tabLst>
              </a:pPr>
              <a:r>
                <a:rPr lang="en-US" sz="2400" dirty="0" smtClean="0"/>
                <a:t>Write </a:t>
              </a:r>
              <a:r>
                <a:rPr lang="en-US" sz="2400" dirty="0"/>
                <a:t>down all the possible values of </a:t>
              </a:r>
              <a:r>
                <a:rPr lang="en-US" sz="2400" i="1" dirty="0"/>
                <a:t>n</a:t>
              </a:r>
              <a:r>
                <a:rPr lang="en-US" sz="2400" dirty="0"/>
                <a:t>. </a:t>
              </a:r>
              <a:r>
                <a:rPr lang="en-US" sz="2400" dirty="0" smtClean="0"/>
                <a:t>	</a:t>
              </a:r>
              <a:r>
                <a:rPr lang="en-US" sz="2400" b="1" dirty="0" smtClean="0"/>
                <a:t>(</a:t>
              </a:r>
              <a:r>
                <a:rPr lang="en-US" sz="2400" b="1" dirty="0"/>
                <a:t>2 marks)</a:t>
              </a:r>
            </a:p>
            <a:p>
              <a:pPr marL="342900" indent="-342900">
                <a:spcAft>
                  <a:spcPts val="0"/>
                </a:spcAft>
                <a:buFont typeface="+mj-lt"/>
                <a:buAutoNum type="alphaLcPeriod"/>
                <a:tabLst>
                  <a:tab pos="4972050" algn="r"/>
                </a:tabLst>
              </a:pPr>
              <a:r>
                <a:rPr lang="en-US" sz="2400" dirty="0" smtClean="0"/>
                <a:t>Write </a:t>
              </a:r>
              <a:r>
                <a:rPr lang="en-US" sz="2400" dirty="0"/>
                <a:t>down the inequality represented on the number line</a:t>
              </a:r>
              <a:r>
                <a:rPr lang="en-US" sz="2400" dirty="0" smtClean="0"/>
                <a:t>.</a:t>
              </a:r>
              <a:br>
                <a:rPr lang="en-US" sz="2400" dirty="0" smtClean="0"/>
              </a:br>
              <a:r>
                <a:rPr lang="en-US" sz="2400" dirty="0" smtClean="0"/>
                <a:t/>
              </a:r>
              <a:br>
                <a:rPr lang="en-US" sz="2400" dirty="0" smtClean="0"/>
              </a:br>
              <a:r>
                <a:rPr lang="en-US" sz="2400" dirty="0" smtClean="0"/>
                <a:t/>
              </a:r>
              <a:br>
                <a:rPr lang="en-US" sz="2400" dirty="0" smtClean="0"/>
              </a:br>
              <a:endParaRPr lang="en-US" sz="2400" dirty="0" smtClean="0"/>
            </a:p>
            <a:p>
              <a:pPr algn="r"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400" b="1" dirty="0" smtClean="0"/>
                <a:t>(</a:t>
              </a:r>
              <a:r>
                <a:rPr lang="en-US" sz="2400" b="1" dirty="0"/>
                <a:t>2 marks)</a:t>
              </a:r>
            </a:p>
            <a:p>
              <a:pPr algn="r"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400" i="1" dirty="0"/>
                <a:t>March 2013, Q4, 5MB3H/0IJ</a:t>
              </a:r>
              <a:endParaRPr lang="en-US" sz="2400" b="1" i="1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39552" y="4036422"/>
            <a:ext cx="4774425" cy="688722"/>
            <a:chOff x="680809" y="2740278"/>
            <a:chExt cx="4774425" cy="759569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827584" y="2924944"/>
              <a:ext cx="4320480" cy="0"/>
            </a:xfrm>
            <a:prstGeom prst="line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971600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353242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734884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116526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498168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2879810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3261452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3643094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4024736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406378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788024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680809" y="3068960"/>
              <a:ext cx="434926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/>
                <a:t>-5  -4  -3  -2  -1  0   1   2   3   4   5</a:t>
              </a:r>
              <a:endParaRPr lang="en-US" sz="2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119886" y="2740278"/>
              <a:ext cx="335348" cy="4412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latin typeface="Cambria" panose="02040503050406030204" pitchFamily="18" charset="0"/>
                </a:rPr>
                <a:t>n</a:t>
              </a:r>
              <a:endParaRPr lang="en-US" sz="2000" b="1" i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1857593" y="3871198"/>
            <a:ext cx="288032" cy="2880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4" idx="6"/>
            <a:endCxn id="35" idx="2"/>
          </p:cNvCxnSpPr>
          <p:nvPr/>
        </p:nvCxnSpPr>
        <p:spPr>
          <a:xfrm flipV="1">
            <a:off x="2145625" y="4003891"/>
            <a:ext cx="1965650" cy="11323"/>
          </a:xfrm>
          <a:prstGeom prst="straightConnector1">
            <a:avLst/>
          </a:prstGeom>
          <a:ln w="38100">
            <a:solidFill>
              <a:schemeClr val="tx1"/>
            </a:solidFill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4111275" y="3859875"/>
            <a:ext cx="288032" cy="288032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73144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294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19" y="1225203"/>
            <a:ext cx="525658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 startAt="6"/>
              <a:tabLst>
                <a:tab pos="2743200" algn="l"/>
              </a:tabLs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Draw number lines to show these inequalities.</a:t>
            </a:r>
          </a:p>
          <a:p>
            <a:pPr marL="971550" lvl="1" indent="-5143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≥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1 ≤ 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≤ 5 </a:t>
            </a:r>
          </a:p>
          <a:p>
            <a:pPr marL="971550" lvl="1" indent="-514350">
              <a:buClr>
                <a:srgbClr val="C00000"/>
              </a:buClr>
              <a:buFont typeface="+mj-lt"/>
              <a:buAutoNum type="alphaLcPeriod" startAt="3"/>
              <a:tabLst>
                <a:tab pos="27432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1 &lt; 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&lt; 3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0 &gt; 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≥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</a:p>
          <a:p>
            <a:pPr>
              <a:buClr>
                <a:srgbClr val="C00000"/>
              </a:buClr>
              <a:tabLst>
                <a:tab pos="2743200" algn="l"/>
              </a:tabLst>
            </a:pP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Are number lines a good way to represent inequalities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Font typeface="+mj-lt"/>
              <a:buAutoNum type="arabicPeriod" startAt="7"/>
              <a:tabLst>
                <a:tab pos="27432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{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&gt; 3} means the set of all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values such that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is greater than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3. Write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meaning of these sets, 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{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: &lt;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 {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-2}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{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≥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4"/>
              <a:tabLst>
                <a:tab pos="27432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{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}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{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&gt; -1}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9.7 - Solving Linear Inequalities</a:t>
            </a:r>
            <a:endParaRPr lang="en-GB" sz="4000" b="1" dirty="0" smtClean="0"/>
          </a:p>
        </p:txBody>
      </p:sp>
      <p:grpSp>
        <p:nvGrpSpPr>
          <p:cNvPr id="12" name="Group 11"/>
          <p:cNvGrpSpPr/>
          <p:nvPr/>
        </p:nvGrpSpPr>
        <p:grpSpPr>
          <a:xfrm>
            <a:off x="275085" y="3392126"/>
            <a:ext cx="5213924" cy="1333018"/>
            <a:chOff x="150164" y="6494199"/>
            <a:chExt cx="5213924" cy="1333018"/>
          </a:xfrm>
        </p:grpSpPr>
        <p:sp>
          <p:nvSpPr>
            <p:cNvPr id="13" name="Rectangle 12"/>
            <p:cNvSpPr/>
            <p:nvPr/>
          </p:nvSpPr>
          <p:spPr>
            <a:xfrm flipH="1">
              <a:off x="150164" y="6673055"/>
              <a:ext cx="5213924" cy="1154162"/>
            </a:xfrm>
            <a:prstGeom prst="rect">
              <a:avLst/>
            </a:prstGeom>
            <a:solidFill>
              <a:srgbClr val="EDF4FA"/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74320" rtlCol="0" anchor="t" anchorCtr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 can write the solution </a:t>
              </a: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inequality using set </a:t>
              </a: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notation</a:t>
              </a:r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4" name="Pentagon 13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11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137" t="48688" r="68113" b="40812"/>
          <a:stretch/>
        </p:blipFill>
        <p:spPr>
          <a:xfrm>
            <a:off x="3114236" y="3775297"/>
            <a:ext cx="2321860" cy="9287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7314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295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9.7 - Solving Linear Inequalities</a:t>
            </a:r>
            <a:endParaRPr lang="en-GB" sz="4000" b="1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251520" y="1261122"/>
            <a:ext cx="8541288" cy="5295296"/>
            <a:chOff x="3483872" y="1089031"/>
            <a:chExt cx="5264592" cy="5104675"/>
          </a:xfrm>
        </p:grpSpPr>
        <p:sp>
          <p:nvSpPr>
            <p:cNvPr id="11" name="Round Diagonal Corner Rectangle 10"/>
            <p:cNvSpPr/>
            <p:nvPr/>
          </p:nvSpPr>
          <p:spPr>
            <a:xfrm>
              <a:off x="3491880" y="1089031"/>
              <a:ext cx="5256584" cy="5104675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 Diagonal Corner Rectangle 14"/>
            <p:cNvSpPr/>
            <p:nvPr/>
          </p:nvSpPr>
          <p:spPr>
            <a:xfrm>
              <a:off x="3483872" y="1089031"/>
              <a:ext cx="5256584" cy="434774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Example 7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528256" y="1565231"/>
              <a:ext cx="2885784" cy="44504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700" dirty="0"/>
                <a:t>Solve </a:t>
              </a:r>
              <a:r>
                <a:rPr lang="en-US" sz="2700" dirty="0" smtClean="0"/>
                <a:t>3</a:t>
              </a:r>
              <a:r>
                <a:rPr lang="en-US" sz="2700" i="1" dirty="0" smtClean="0"/>
                <a:t>x</a:t>
              </a:r>
              <a:r>
                <a:rPr lang="en-US" sz="2700" dirty="0" smtClean="0"/>
                <a:t> </a:t>
              </a:r>
              <a:r>
                <a:rPr lang="en-US" sz="2700" dirty="0"/>
                <a:t>- 2 &gt; 6 - x. Show your answer on a number line and write the solution </a:t>
              </a:r>
              <a:r>
                <a:rPr lang="en-US" sz="2700" dirty="0" smtClean="0"/>
                <a:t/>
              </a:r>
              <a:br>
                <a:rPr lang="en-US" sz="2700" dirty="0" smtClean="0"/>
              </a:br>
              <a:r>
                <a:rPr lang="en-US" sz="2700" dirty="0" smtClean="0"/>
                <a:t>set </a:t>
              </a:r>
              <a:r>
                <a:rPr lang="en-US" sz="2700" dirty="0"/>
                <a:t>using set notation.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dirty="0" smtClean="0"/>
                <a:t/>
              </a:r>
              <a:br>
                <a:rPr lang="en-US" dirty="0" smtClean="0"/>
              </a:br>
              <a:r>
                <a:rPr lang="en-US" sz="2700" dirty="0">
                  <a:latin typeface="Comic Sans MS" panose="030F0702030302020204" pitchFamily="66" charset="0"/>
                </a:rPr>
                <a:t>3x </a:t>
              </a:r>
              <a:r>
                <a:rPr lang="en-US" sz="2700" dirty="0" smtClean="0">
                  <a:latin typeface="Comic Sans MS" panose="030F0702030302020204" pitchFamily="66" charset="0"/>
                </a:rPr>
                <a:t>&gt; 6 – </a:t>
              </a:r>
              <a:r>
                <a:rPr lang="en-US" sz="2700" i="1" dirty="0" smtClean="0">
                  <a:latin typeface="Comic Sans MS" panose="030F0702030302020204" pitchFamily="66" charset="0"/>
                </a:rPr>
                <a:t>x</a:t>
              </a:r>
              <a:r>
                <a:rPr lang="en-US" sz="2700" dirty="0" smtClean="0">
                  <a:latin typeface="Comic Sans MS" panose="030F0702030302020204" pitchFamily="66" charset="0"/>
                </a:rPr>
                <a:t> + 2</a:t>
              </a:r>
              <a:br>
                <a:rPr lang="en-US" sz="2700" dirty="0" smtClean="0">
                  <a:latin typeface="Comic Sans MS" panose="030F0702030302020204" pitchFamily="66" charset="0"/>
                </a:rPr>
              </a:br>
              <a:endParaRPr lang="en-US" dirty="0" smtClean="0">
                <a:latin typeface="Comic Sans MS" panose="030F0702030302020204" pitchFamily="66" charset="0"/>
              </a:endParaRP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700" dirty="0" smtClean="0">
                  <a:latin typeface="Comic Sans MS" panose="030F0702030302020204" pitchFamily="66" charset="0"/>
                </a:rPr>
                <a:t>4</a:t>
              </a:r>
              <a:r>
                <a:rPr lang="en-US" sz="2700" i="1" dirty="0" smtClean="0">
                  <a:latin typeface="Comic Sans MS" panose="030F0702030302020204" pitchFamily="66" charset="0"/>
                </a:rPr>
                <a:t>x</a:t>
              </a:r>
              <a:r>
                <a:rPr lang="en-US" sz="2700" dirty="0" smtClean="0">
                  <a:latin typeface="Comic Sans MS" panose="030F0702030302020204" pitchFamily="66" charset="0"/>
                </a:rPr>
                <a:t> &gt; 8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endParaRPr lang="en-US" i="1" dirty="0" smtClean="0">
                <a:latin typeface="Comic Sans MS" panose="030F0702030302020204" pitchFamily="66" charset="0"/>
              </a:endParaRP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700" i="1" dirty="0" smtClean="0">
                  <a:latin typeface="Comic Sans MS" panose="030F0702030302020204" pitchFamily="66" charset="0"/>
                </a:rPr>
                <a:t>x</a:t>
              </a:r>
              <a:r>
                <a:rPr lang="en-US" sz="2700" dirty="0" smtClean="0">
                  <a:latin typeface="Comic Sans MS" panose="030F0702030302020204" pitchFamily="66" charset="0"/>
                </a:rPr>
                <a:t> &gt; 2</a:t>
              </a:r>
              <a:endParaRPr lang="en-US" sz="2700" dirty="0">
                <a:latin typeface="Comic Sans MS" panose="030F0702030302020204" pitchFamily="66" charset="0"/>
              </a:endParaRP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endParaRPr lang="en-US" dirty="0" smtClean="0">
                <a:latin typeface="Comic Sans MS" panose="030F0702030302020204" pitchFamily="66" charset="0"/>
              </a:endParaRP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700" dirty="0" smtClean="0">
                  <a:latin typeface="Comic Sans MS" panose="030F0702030302020204" pitchFamily="66" charset="0"/>
                </a:rPr>
                <a:t>In </a:t>
              </a:r>
              <a:r>
                <a:rPr lang="en-US" sz="2700" dirty="0">
                  <a:latin typeface="Comic Sans MS" panose="030F0702030302020204" pitchFamily="66" charset="0"/>
                </a:rPr>
                <a:t>set notation; </a:t>
              </a:r>
              <a:r>
                <a:rPr lang="en-US" sz="2700" dirty="0" smtClean="0">
                  <a:latin typeface="Comic Sans MS" panose="030F0702030302020204" pitchFamily="66" charset="0"/>
                </a:rPr>
                <a:t>{</a:t>
              </a:r>
              <a:r>
                <a:rPr lang="en-US" sz="2700" i="1" dirty="0">
                  <a:latin typeface="Comic Sans MS" panose="030F0702030302020204" pitchFamily="66" charset="0"/>
                </a:rPr>
                <a:t>x</a:t>
              </a:r>
              <a:r>
                <a:rPr lang="en-US" sz="2700" dirty="0" smtClean="0">
                  <a:latin typeface="Comic Sans MS" panose="030F0702030302020204" pitchFamily="66" charset="0"/>
                </a:rPr>
                <a:t> </a:t>
              </a:r>
              <a:r>
                <a:rPr lang="en-US" sz="2700" dirty="0">
                  <a:latin typeface="Comic Sans MS" panose="030F0702030302020204" pitchFamily="66" charset="0"/>
                </a:rPr>
                <a:t>: </a:t>
              </a:r>
              <a:r>
                <a:rPr lang="en-US" sz="2700" i="1" dirty="0">
                  <a:latin typeface="Comic Sans MS" panose="030F0702030302020204" pitchFamily="66" charset="0"/>
                </a:rPr>
                <a:t>x</a:t>
              </a:r>
              <a:r>
                <a:rPr lang="en-US" sz="2700" dirty="0" smtClean="0">
                  <a:latin typeface="Comic Sans MS" panose="030F0702030302020204" pitchFamily="66" charset="0"/>
                </a:rPr>
                <a:t> </a:t>
              </a:r>
              <a:r>
                <a:rPr lang="en-US" sz="2700" dirty="0">
                  <a:latin typeface="Comic Sans MS" panose="030F0702030302020204" pitchFamily="66" charset="0"/>
                </a:rPr>
                <a:t>&gt; 2</a:t>
              </a:r>
              <a:r>
                <a:rPr lang="en-US" sz="2700" dirty="0" smtClean="0">
                  <a:latin typeface="Comic Sans MS" panose="030F0702030302020204" pitchFamily="66" charset="0"/>
                </a:rPr>
                <a:t>}</a:t>
              </a:r>
              <a:endParaRPr lang="en-US" sz="27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 flipH="1">
            <a:off x="5443668" y="2257708"/>
            <a:ext cx="3304796" cy="523220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2 to both sides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5443667" y="2905780"/>
            <a:ext cx="3304796" cy="523220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</a:t>
            </a:r>
            <a:r>
              <a:rPr lang="en-US" sz="28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both sides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5443666" y="3555013"/>
            <a:ext cx="3304797" cy="954107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Divide both sides by 4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/>
          <p:cNvCxnSpPr>
            <a:stCxn id="18" idx="3"/>
          </p:cNvCxnSpPr>
          <p:nvPr/>
        </p:nvCxnSpPr>
        <p:spPr>
          <a:xfrm flipH="1">
            <a:off x="2779374" y="2519318"/>
            <a:ext cx="2664294" cy="13742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9" idx="3"/>
          </p:cNvCxnSpPr>
          <p:nvPr/>
        </p:nvCxnSpPr>
        <p:spPr>
          <a:xfrm flipH="1">
            <a:off x="1627247" y="3167390"/>
            <a:ext cx="3816420" cy="13922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" idx="3"/>
          </p:cNvCxnSpPr>
          <p:nvPr/>
        </p:nvCxnSpPr>
        <p:spPr>
          <a:xfrm flipH="1">
            <a:off x="1331640" y="4032067"/>
            <a:ext cx="4112026" cy="11791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 flipH="1">
            <a:off x="5443666" y="4637454"/>
            <a:ext cx="3304798" cy="1815882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tells us that there is a set of values of </a:t>
            </a:r>
            <a:r>
              <a:rPr lang="en-US" sz="28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just one value.</a:t>
            </a:r>
          </a:p>
        </p:txBody>
      </p:sp>
      <p:cxnSp>
        <p:nvCxnSpPr>
          <p:cNvPr id="29" name="Straight Arrow Connector 28"/>
          <p:cNvCxnSpPr>
            <a:stCxn id="27" idx="3"/>
          </p:cNvCxnSpPr>
          <p:nvPr/>
        </p:nvCxnSpPr>
        <p:spPr>
          <a:xfrm flipH="1">
            <a:off x="4528660" y="5545395"/>
            <a:ext cx="915006" cy="2130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89527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295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19" y="1225203"/>
            <a:ext cx="52565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9"/>
              <a:tabLst>
                <a:tab pos="2743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Solve each inequality and show your answer on a number line. Write the solution set using set notation.</a:t>
            </a:r>
          </a:p>
          <a:p>
            <a:pPr marL="971550" lvl="1" indent="-5143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&gt; 12 	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5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&lt; 10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Clr>
                <a:srgbClr val="C00000"/>
              </a:buClr>
              <a:buFont typeface="+mj-lt"/>
              <a:buAutoNum type="alphaLcPeriod" startAt="3"/>
              <a:tabLst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- 5 &gt;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	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+ 3 ≤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9.7 - Solving Linear Inequalities</a:t>
            </a:r>
            <a:endParaRPr lang="en-GB" sz="4000" b="1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305905" y="3501008"/>
            <a:ext cx="5130191" cy="2146879"/>
            <a:chOff x="3483872" y="1089031"/>
            <a:chExt cx="5264592" cy="2146879"/>
          </a:xfrm>
        </p:grpSpPr>
        <p:sp>
          <p:nvSpPr>
            <p:cNvPr id="11" name="Round Diagonal Corner Rectangle 10"/>
            <p:cNvSpPr/>
            <p:nvPr/>
          </p:nvSpPr>
          <p:spPr>
            <a:xfrm>
              <a:off x="3491880" y="1089031"/>
              <a:ext cx="5256584" cy="2146879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 Diagonal Corner Rectangle 14"/>
            <p:cNvSpPr/>
            <p:nvPr/>
          </p:nvSpPr>
          <p:spPr>
            <a:xfrm>
              <a:off x="3483872" y="1089031"/>
              <a:ext cx="5256584" cy="47211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– Exam-Style Questions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563889" y="1666250"/>
              <a:ext cx="5095139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200" dirty="0" smtClean="0"/>
                <a:t>3</a:t>
              </a:r>
              <a:r>
                <a:rPr lang="en-US" sz="2200" i="1" dirty="0" smtClean="0"/>
                <a:t>x</a:t>
              </a:r>
              <a:r>
                <a:rPr lang="en-US" sz="2200" dirty="0" smtClean="0"/>
                <a:t> + 5 &gt; 16, where </a:t>
              </a:r>
              <a:r>
                <a:rPr lang="en-US" sz="2200" i="1" dirty="0" smtClean="0"/>
                <a:t>x</a:t>
              </a:r>
              <a:r>
                <a:rPr lang="en-US" sz="2200" dirty="0" smtClean="0"/>
                <a:t> is an integer. Find the smallest value of </a:t>
              </a:r>
              <a:r>
                <a:rPr lang="en-US" sz="2200" i="1" dirty="0"/>
                <a:t>x</a:t>
              </a:r>
              <a:r>
                <a:rPr lang="en-US" sz="2200" dirty="0" smtClean="0"/>
                <a:t>.	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200" b="1" dirty="0"/>
                <a:t>	</a:t>
              </a:r>
              <a:r>
                <a:rPr lang="en-US" sz="2200" b="1" dirty="0" smtClean="0"/>
                <a:t>(</a:t>
              </a:r>
              <a:r>
                <a:rPr lang="en-US" sz="2200" b="1" dirty="0"/>
                <a:t>3 marks)</a:t>
              </a:r>
            </a:p>
            <a:p>
              <a:pPr algn="r"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200" i="1" dirty="0"/>
                <a:t>Nov 2012, QI, </a:t>
              </a:r>
              <a:r>
                <a:rPr lang="en-US" sz="2200" i="1" dirty="0" smtClean="0"/>
                <a:t>5MB3H/QI</a:t>
              </a:r>
              <a:endParaRPr lang="en-US" sz="2200" b="1" i="1" dirty="0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3600440"/>
            <a:ext cx="548640" cy="54864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 flipH="1">
            <a:off x="217781" y="5733256"/>
            <a:ext cx="8530683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 hint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inequality symbol on each line of your working.</a:t>
            </a:r>
          </a:p>
        </p:txBody>
      </p:sp>
    </p:spTree>
    <p:extLst>
      <p:ext uri="{BB962C8B-B14F-4D97-AF65-F5344CB8AC3E}">
        <p14:creationId xmlns:p14="http://schemas.microsoft.com/office/powerpoint/2010/main" val="246281068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295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51519" y="1225203"/>
                <a:ext cx="5256585" cy="52303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14350" indent="-514350">
                  <a:buClr>
                    <a:srgbClr val="C00000"/>
                  </a:buClr>
                  <a:buFont typeface="+mj-lt"/>
                  <a:buAutoNum type="arabicPeriod" startAt="11"/>
                  <a:tabLst>
                    <a:tab pos="2743200" algn="l"/>
                  </a:tabLst>
                </a:pP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Solve these inequalities and write the solution using set notation, </a:t>
                </a:r>
              </a:p>
              <a:p>
                <a:pPr marL="857250" lvl="1" indent="-400050">
                  <a:buClr>
                    <a:srgbClr val="C00000"/>
                  </a:buClr>
                  <a:buFont typeface="+mj-lt"/>
                  <a:buAutoNum type="alphaLcPeriod"/>
                  <a:tabLst>
                    <a:tab pos="2686050" algn="l"/>
                  </a:tabLst>
                </a:pP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3(</a:t>
                </a:r>
                <a:r>
                  <a:rPr lang="en-US" sz="23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300" dirty="0">
                    <a:latin typeface="Arial" panose="020B0604020202020204" pitchFamily="34" charset="0"/>
                    <a:cs typeface="Arial" panose="020B0604020202020204" pitchFamily="34" charset="0"/>
                  </a:rPr>
                  <a:t>- 2) &gt; 6 </a:t>
                </a: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23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300" dirty="0">
                    <a:latin typeface="Arial" panose="020B0604020202020204" pitchFamily="34" charset="0"/>
                    <a:cs typeface="Arial" panose="020B0604020202020204" pitchFamily="34" charset="0"/>
                  </a:rPr>
                  <a:t>2(</a:t>
                </a:r>
                <a:r>
                  <a:rPr lang="en-US" sz="23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300" dirty="0">
                    <a:latin typeface="Arial" panose="020B0604020202020204" pitchFamily="34" charset="0"/>
                    <a:cs typeface="Arial" panose="020B0604020202020204" pitchFamily="34" charset="0"/>
                  </a:rPr>
                  <a:t> - 1) &lt; </a:t>
                </a: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US" sz="23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300" dirty="0"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 startAt="3"/>
                  <a:tabLst>
                    <a:tab pos="2686050" algn="l"/>
                  </a:tabLst>
                </a:pP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2(3</a:t>
                </a:r>
                <a:r>
                  <a:rPr lang="en-US" sz="2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:r>
                  <a:rPr lang="en-US" sz="2300" dirty="0">
                    <a:latin typeface="Arial" panose="020B0604020202020204" pitchFamily="34" charset="0"/>
                    <a:cs typeface="Arial" panose="020B0604020202020204" pitchFamily="34" charset="0"/>
                  </a:rPr>
                  <a:t>4) &gt; </a:t>
                </a: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2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300" dirty="0">
                    <a:latin typeface="Arial" panose="020B0604020202020204" pitchFamily="34" charset="0"/>
                    <a:cs typeface="Arial" panose="020B0604020202020204" pitchFamily="34" charset="0"/>
                  </a:rPr>
                  <a:t>- 3 </a:t>
                </a:r>
                <a:endParaRPr lang="en-US" sz="23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 startAt="3"/>
                  <a:tabLst>
                    <a:tab pos="2686050" algn="l"/>
                  </a:tabLst>
                </a:pP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3(4 </a:t>
                </a:r>
                <a:r>
                  <a:rPr lang="en-US" sz="2300" dirty="0">
                    <a:latin typeface="Arial" panose="020B0604020202020204" pitchFamily="34" charset="0"/>
                    <a:cs typeface="Arial" panose="020B0604020202020204" pitchFamily="34" charset="0"/>
                  </a:rPr>
                  <a:t>- 2</a:t>
                </a:r>
                <a:r>
                  <a:rPr lang="en-US" sz="23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300" dirty="0">
                    <a:latin typeface="Arial" panose="020B0604020202020204" pitchFamily="34" charset="0"/>
                    <a:cs typeface="Arial" panose="020B0604020202020204" pitchFamily="34" charset="0"/>
                  </a:rPr>
                  <a:t>) &lt; </a:t>
                </a: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2(2</a:t>
                </a:r>
                <a:r>
                  <a:rPr lang="en-US" sz="2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300" dirty="0">
                    <a:latin typeface="Arial" panose="020B0604020202020204" pitchFamily="34" charset="0"/>
                    <a:cs typeface="Arial" panose="020B0604020202020204" pitchFamily="34" charset="0"/>
                  </a:rPr>
                  <a:t>- 3</a:t>
                </a: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b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endParaRPr lang="en-US" sz="23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Clr>
                    <a:srgbClr val="C00000"/>
                  </a:buClr>
                  <a:buFont typeface="+mj-lt"/>
                  <a:buAutoNum type="arabicPeriod" startAt="11"/>
                  <a:tabLst>
                    <a:tab pos="2686050" algn="l"/>
                  </a:tabLst>
                </a:pPr>
                <a:r>
                  <a:rPr lang="en-US" sz="2300" dirty="0">
                    <a:latin typeface="Arial" panose="020B0604020202020204" pitchFamily="34" charset="0"/>
                    <a:cs typeface="Arial" panose="020B0604020202020204" pitchFamily="34" charset="0"/>
                  </a:rPr>
                  <a:t>Solve</a:t>
                </a:r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/>
                  <a:tabLst>
                    <a:tab pos="2686050" algn="l"/>
                  </a:tabLst>
                </a:pP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n-US" sz="2300" dirty="0">
                    <a:latin typeface="Arial" panose="020B0604020202020204" pitchFamily="34" charset="0"/>
                    <a:cs typeface="Arial" panose="020B0604020202020204" pitchFamily="34" charset="0"/>
                  </a:rPr>
                  <a:t>7 &lt; </a:t>
                </a: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3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300" dirty="0">
                    <a:latin typeface="Arial" panose="020B0604020202020204" pitchFamily="34" charset="0"/>
                    <a:cs typeface="Arial" panose="020B0604020202020204" pitchFamily="34" charset="0"/>
                  </a:rPr>
                  <a:t>+ 1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≤</a:t>
                </a: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300" dirty="0">
                    <a:latin typeface="Arial" panose="020B0604020202020204" pitchFamily="34" charset="0"/>
                    <a:cs typeface="Arial" panose="020B0604020202020204" pitchFamily="34" charset="0"/>
                  </a:rPr>
                  <a:t>5 </a:t>
                </a: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3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300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5 &lt; 2x +1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≤ </a:t>
                </a: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  <a:endParaRPr lang="en-US" sz="23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 startAt="3"/>
                  <a:tabLst>
                    <a:tab pos="2686050" algn="l"/>
                  </a:tabLst>
                </a:pP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-2 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≤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000" b="0" i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≤ 6</a:t>
                </a: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	   </a:t>
                </a:r>
                <a:r>
                  <a:rPr lang="en-US" sz="23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-1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−1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≤ </a:t>
                </a: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23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19" y="1225203"/>
                <a:ext cx="5256585" cy="5230343"/>
              </a:xfrm>
              <a:prstGeom prst="rect">
                <a:avLst/>
              </a:prstGeom>
              <a:blipFill rotWithShape="0">
                <a:blip r:embed="rId4"/>
                <a:stretch>
                  <a:fillRect l="-1390" t="-932" r="-1622" b="-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9.7 - Solving Linear Inequalities</a:t>
            </a:r>
            <a:endParaRPr lang="en-GB" sz="4000" b="1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94180" y="3751585"/>
            <a:ext cx="5213924" cy="1117575"/>
            <a:chOff x="150164" y="6494199"/>
            <a:chExt cx="5213924" cy="1117575"/>
          </a:xfrm>
        </p:grpSpPr>
        <p:sp>
          <p:nvSpPr>
            <p:cNvPr id="14" name="Rectangle 13"/>
            <p:cNvSpPr/>
            <p:nvPr/>
          </p:nvSpPr>
          <p:spPr>
            <a:xfrm flipH="1">
              <a:off x="150164" y="6673055"/>
              <a:ext cx="5213924" cy="93871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74320" rtlCol="0" anchor="t" anchorCtr="0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When inequalities have a lower limit and an upper limit, solve the two sides separately.</a:t>
              </a:r>
            </a:p>
          </p:txBody>
        </p:sp>
        <p:sp>
          <p:nvSpPr>
            <p:cNvPr id="17" name="Pentagon 16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12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 flipH="1">
            <a:off x="225755" y="3183359"/>
            <a:ext cx="5204539" cy="461665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Q11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Expand the brackets first.</a:t>
            </a:r>
          </a:p>
        </p:txBody>
      </p:sp>
      <p:sp>
        <p:nvSpPr>
          <p:cNvPr id="22" name="Rectangle 21"/>
          <p:cNvSpPr/>
          <p:nvPr/>
        </p:nvSpPr>
        <p:spPr>
          <a:xfrm flipH="1">
            <a:off x="5588577" y="4966136"/>
            <a:ext cx="3215815" cy="1631216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Q12a hint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Write the two inequalities separately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-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&lt;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 and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 ≤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Solve each one separately.</a:t>
            </a:r>
          </a:p>
        </p:txBody>
      </p:sp>
    </p:spTree>
    <p:extLst>
      <p:ext uri="{BB962C8B-B14F-4D97-AF65-F5344CB8AC3E}">
        <p14:creationId xmlns:p14="http://schemas.microsoft.com/office/powerpoint/2010/main" val="201023464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295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19" y="1225203"/>
            <a:ext cx="5256585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 startAt="13"/>
              <a:tabLst>
                <a:tab pos="857250" algn="l"/>
                <a:tab pos="2743200" algn="l"/>
              </a:tabLst>
            </a:pPr>
            <a:r>
              <a:rPr lang="en-US" sz="25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Multiply both sides of the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	inequality 5 &gt; 3 by -1. Is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	inequality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still true? </a:t>
            </a:r>
            <a:endParaRPr lang="en-US" sz="2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00050">
              <a:buClr>
                <a:srgbClr val="C00000"/>
              </a:buClr>
              <a:buFont typeface="+mj-lt"/>
              <a:buAutoNum type="alphaLcPeriod" startAt="2"/>
              <a:tabLst>
                <a:tab pos="857250" algn="l"/>
                <a:tab pos="2743200" algn="l"/>
              </a:tabLst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Divide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both sides of the inequality 8 &lt; 16 by -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2. Is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the inequality still true?</a:t>
            </a:r>
          </a:p>
          <a:p>
            <a:pPr>
              <a:buClr>
                <a:srgbClr val="C00000"/>
              </a:buClr>
              <a:tabLst>
                <a:tab pos="857250" algn="l"/>
                <a:tab pos="2743200" algn="l"/>
              </a:tabLst>
            </a:pP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What happens when you multiply or divide an inequality by a negative number?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9.7 - Solving Linear Inequalities</a:t>
            </a:r>
            <a:endParaRPr lang="en-GB" sz="4000" b="1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75085" y="4915327"/>
            <a:ext cx="5213924" cy="1610017"/>
            <a:chOff x="150164" y="6494199"/>
            <a:chExt cx="5213924" cy="1610017"/>
          </a:xfrm>
        </p:grpSpPr>
        <p:sp>
          <p:nvSpPr>
            <p:cNvPr id="15" name="Rectangle 14"/>
            <p:cNvSpPr/>
            <p:nvPr/>
          </p:nvSpPr>
          <p:spPr>
            <a:xfrm flipH="1">
              <a:off x="150164" y="6673055"/>
              <a:ext cx="5213924" cy="143116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74320" rtlCol="0" anchor="t" anchorCtr="0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When you multiply or divide an inequality by a negative number, reverse the inequality signs.</a:t>
              </a:r>
            </a:p>
          </p:txBody>
        </p:sp>
        <p:sp>
          <p:nvSpPr>
            <p:cNvPr id="16" name="Pentagon 15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13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432092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9 </a:t>
            </a:r>
            <a:r>
              <a:rPr lang="en-GB" sz="4000" dirty="0"/>
              <a:t>– </a:t>
            </a:r>
            <a:r>
              <a:rPr lang="en-GB" sz="4000" dirty="0" smtClean="0"/>
              <a:t>Prior Knowledge Check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280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tabLst>
                <a:tab pos="1079500" algn="l"/>
                <a:tab pos="2743200" algn="l"/>
              </a:tabLst>
            </a:pP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Graphical fluency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2763" indent="-512763">
              <a:buClr>
                <a:srgbClr val="C00000"/>
              </a:buClr>
              <a:buFont typeface="+mj-lt"/>
              <a:buAutoNum type="arabicPeriod" startAt="9"/>
              <a:tabLst>
                <a:tab pos="10795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This is the graph 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-3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= 4. 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Use the graph to 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solve the 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equation 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– 2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– 4 = 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  <a:tabLst>
                <a:tab pos="10795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2763" indent="-512763">
              <a:buClr>
                <a:srgbClr val="C00000"/>
              </a:buClr>
              <a:buFont typeface="+mj-lt"/>
              <a:buAutoNum type="arabicPeriod" startAt="9"/>
              <a:tabLst>
                <a:tab pos="1079500" algn="l"/>
                <a:tab pos="2743200" algn="l"/>
              </a:tabLs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  <a:tabLst>
                <a:tab pos="1079500" algn="l"/>
                <a:tab pos="2743200" algn="l"/>
              </a:tabLst>
            </a:pP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Challenge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12"/>
              <a:tabLst>
                <a:tab pos="1079500" algn="l"/>
                <a:tab pos="2743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Write down two numbers that have a product of 16 and a sum of -10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71262" t="45846" r="12988" b="5693"/>
          <a:stretch/>
        </p:blipFill>
        <p:spPr>
          <a:xfrm>
            <a:off x="3253653" y="1229906"/>
            <a:ext cx="2253574" cy="394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4686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295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19" y="1225203"/>
            <a:ext cx="525658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 startAt="14"/>
              <a:tabLst>
                <a:tab pos="857250" algn="l"/>
                <a:tab pos="2743200" algn="l"/>
              </a:tabLst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the possible integer values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in these inequalities, 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857250" algn="l"/>
                <a:tab pos="2743200" algn="l"/>
              </a:tabLst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8 &lt; -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&lt; -2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-4 &lt; -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&lt; 10</a:t>
            </a:r>
          </a:p>
          <a:p>
            <a:pPr marL="857250" lvl="1" indent="-400050">
              <a:buClr>
                <a:srgbClr val="C00000"/>
              </a:buClr>
              <a:buFont typeface="+mj-lt"/>
              <a:buAutoNum type="alphaLcPeriod" startAt="3"/>
              <a:tabLst>
                <a:tab pos="2743200" algn="l"/>
              </a:tabLst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8 &lt; 4 -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</a:p>
          <a:p>
            <a:pPr marL="857250" lvl="1" indent="-400050">
              <a:buClr>
                <a:srgbClr val="C00000"/>
              </a:buClr>
              <a:buFont typeface="+mj-lt"/>
              <a:buAutoNum type="alphaLcPeriod" startAt="3"/>
              <a:tabLst>
                <a:tab pos="2743200" algn="l"/>
              </a:tabLst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– 2</a:t>
            </a: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≥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 startAt="14"/>
              <a:tabLst>
                <a:tab pos="857250" algn="l"/>
                <a:tab pos="2743200" algn="l"/>
              </a:tabLst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Solve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these inequalities and write the solution using set notation, 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3(</a:t>
            </a: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+ 2) ≥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2x + 3 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&lt; 2x + 5</a:t>
            </a:r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-3 &lt; 2</a:t>
            </a: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&gt; 4(1 - </a:t>
            </a: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≥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9.7 - Solving Linear Inequalities</a:t>
            </a:r>
            <a:endParaRPr lang="en-GB" sz="4000" b="1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3645024"/>
            <a:ext cx="548640" cy="5486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7100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296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19" y="2780928"/>
            <a:ext cx="5904657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tabLst>
                <a:tab pos="857250" algn="l"/>
                <a:tab pos="2743200" algn="l"/>
              </a:tabLst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If a vehicle is accelerating at a constant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rate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we can use the formula below to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the distance it has travelled after a certain time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00050" indent="-400050">
              <a:buClr>
                <a:srgbClr val="C00000"/>
              </a:buClr>
              <a:buFont typeface="+mj-lt"/>
              <a:buAutoNum type="arabicPeriod"/>
              <a:tabLst>
                <a:tab pos="857250" algn="l"/>
                <a:tab pos="2743200" algn="l"/>
              </a:tabLst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Find the distance travelled by a car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10 seconds if its acceleration is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m/s</a:t>
            </a:r>
            <a:r>
              <a:rPr lang="en-US" sz="23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and it starts at a speed of 5 m/s.</a:t>
            </a:r>
          </a:p>
          <a:p>
            <a:pPr marL="400050" indent="-400050">
              <a:buClr>
                <a:srgbClr val="C00000"/>
              </a:buClr>
              <a:buFont typeface="+mj-lt"/>
              <a:buAutoNum type="arabicPeriod"/>
              <a:tabLst>
                <a:tab pos="857250" algn="l"/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car is travelling at a constant speed of 3 m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3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. At time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= 0 it starts to accelerate at 4 m/s</a:t>
            </a:r>
            <a:r>
              <a:rPr lang="en-US" sz="23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. At what time will it have travelled 20 m?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9 - Problem </a:t>
            </a:r>
            <a:r>
              <a:rPr lang="en-US" sz="4000" dirty="0"/>
              <a:t>Solving - Overtaking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313602"/>
              </p:ext>
            </p:extLst>
          </p:nvPr>
        </p:nvGraphicFramePr>
        <p:xfrm>
          <a:off x="251518" y="1268760"/>
          <a:ext cx="8568952" cy="155448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088234"/>
                <a:gridCol w="6480718"/>
              </a:tblGrid>
              <a:tr h="518969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Objectives</a:t>
                      </a:r>
                      <a:endParaRPr lang="en-US" sz="24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 able to substitute into formulae.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 able to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factorise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quadratic expressions.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 able to solve linear and quadratic simultaneous equations.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</a:tr>
              <a:tr h="96012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240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 rot="21399028" flipH="1">
            <a:off x="5691805" y="2789213"/>
            <a:ext cx="3083647" cy="16312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= </a:t>
            </a:r>
            <a:r>
              <a:rPr lang="en-US" sz="2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½at</a:t>
            </a:r>
            <a:r>
              <a:rPr lang="en-US" sz="2000" i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285750" indent="-285750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distance (m)</a:t>
            </a:r>
          </a:p>
          <a:p>
            <a:pPr marL="285750" indent="-285750"/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initial velocity (m/s) </a:t>
            </a:r>
            <a:endPara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/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acceleration (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m/s</a:t>
            </a:r>
            <a:r>
              <a:rPr lang="en-US" sz="20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285750" indent="-285750"/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time (s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6012159" y="4725144"/>
            <a:ext cx="2808310" cy="1846659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9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 </a:t>
            </a:r>
            <a:r>
              <a:rPr lang="en-US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Substitute into the formula and </a:t>
            </a:r>
            <a:r>
              <a:rPr lang="en-US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factorise</a:t>
            </a:r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solve the quadratic </a:t>
            </a:r>
            <a:r>
              <a:rPr lang="en-US" sz="1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equation. Which </a:t>
            </a:r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 would be the correct answer?.</a:t>
            </a:r>
          </a:p>
        </p:txBody>
      </p:sp>
    </p:spTree>
    <p:extLst>
      <p:ext uri="{BB962C8B-B14F-4D97-AF65-F5344CB8AC3E}">
        <p14:creationId xmlns:p14="http://schemas.microsoft.com/office/powerpoint/2010/main" val="378633150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296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19" y="1225203"/>
            <a:ext cx="525658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rgbClr val="C00000"/>
              </a:buClr>
              <a:buFont typeface="+mj-lt"/>
              <a:buAutoNum type="arabicPeriod" startAt="3"/>
              <a:tabLst>
                <a:tab pos="857250" algn="l"/>
                <a:tab pos="2743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car leaves a set of traffic lights from stationary and accelerates at a constant rate of 6 m/s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A lorry passes the traffic lights just as they go green. It is travelling at a constant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speed of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m/s.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many seconds after it leaves the traffic lights does the car overtake the lorry?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9 - Problem Solving - Overtaking</a:t>
            </a:r>
            <a:endParaRPr lang="en-GB" sz="4000" b="1" dirty="0" smtClean="0"/>
          </a:p>
        </p:txBody>
      </p:sp>
      <p:sp>
        <p:nvSpPr>
          <p:cNvPr id="7" name="Rectangle 6"/>
          <p:cNvSpPr/>
          <p:nvPr/>
        </p:nvSpPr>
        <p:spPr>
          <a:xfrm flipH="1">
            <a:off x="225755" y="4658360"/>
            <a:ext cx="5204539" cy="1938992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Use </a:t>
            </a:r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½</a:t>
            </a:r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en-US" sz="2000" i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find the equation that models the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leaving the set of traffic lights. You could answer this problem by drawing distance-time graphs for the car and the lorry on the same set of axes (time from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0s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18s).</a:t>
            </a:r>
          </a:p>
        </p:txBody>
      </p:sp>
      <p:pic>
        <p:nvPicPr>
          <p:cNvPr id="1026" name="Picture 2" descr="Image result for car passing lorry at traffic light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" t="32980" r="23461" b="15629"/>
          <a:stretch/>
        </p:blipFill>
        <p:spPr bwMode="auto">
          <a:xfrm>
            <a:off x="5611581" y="5013176"/>
            <a:ext cx="3131221" cy="149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65822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296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19" y="1225203"/>
            <a:ext cx="5256585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4"/>
              <a:tabLst>
                <a:tab pos="857250" algn="l"/>
                <a:tab pos="2743200" algn="l"/>
              </a:tabLs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At the next set of traffic lights the car stops and waits for the lights to go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green.</a:t>
            </a:r>
            <a:b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the lights change, it accelerates at a constant rate and is overtaken by a motorcycle travelling at a constant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speed.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857250" algn="l"/>
                <a:tab pos="2743200" algn="l"/>
              </a:tabLst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equations for both vehicles so that the car overtakes the motorcycle after 5 seconds, </a:t>
            </a:r>
            <a:endParaRPr lang="en-US" sz="2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857250" algn="l"/>
                <a:tab pos="2743200" algn="l"/>
              </a:tabLst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you find more than one solution to this problem?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9 - Problem Solving - Overtaking</a:t>
            </a:r>
            <a:endParaRPr lang="en-GB" sz="4000" b="1" dirty="0" smtClean="0"/>
          </a:p>
        </p:txBody>
      </p:sp>
      <p:pic>
        <p:nvPicPr>
          <p:cNvPr id="1026" name="Picture 2" descr="Image result for car passing lorry at traffic light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" t="32980" r="23461" b="15629"/>
          <a:stretch/>
        </p:blipFill>
        <p:spPr bwMode="auto">
          <a:xfrm>
            <a:off x="5611581" y="5013176"/>
            <a:ext cx="3131221" cy="149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04495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297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681" y="2269896"/>
            <a:ext cx="523642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tabLst>
                <a:tab pos="857250" algn="l"/>
                <a:tab pos="2743200" algn="l"/>
              </a:tabLst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Quadratic equations</a:t>
            </a:r>
          </a:p>
          <a:p>
            <a:pPr marL="400050" indent="-400050">
              <a:buClr>
                <a:srgbClr val="C00000"/>
              </a:buClr>
              <a:buFont typeface="+mj-lt"/>
              <a:buAutoNum type="arabicPeriod"/>
              <a:tabLst>
                <a:tab pos="85725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Solve 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857250" algn="l"/>
                <a:tab pos="2743200" algn="l"/>
              </a:tabLst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+ 3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85725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2x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- 12 = 0</a:t>
            </a:r>
          </a:p>
          <a:p>
            <a:pPr marL="400050" indent="-400050">
              <a:buClr>
                <a:srgbClr val="C00000"/>
              </a:buClr>
              <a:buFont typeface="+mj-lt"/>
              <a:buAutoNum type="arabicPeriod"/>
              <a:tabLst>
                <a:tab pos="85725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Factorise 3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- 4 = 0</a:t>
            </a:r>
          </a:p>
          <a:p>
            <a:pPr marL="400050" indent="-400050">
              <a:buClr>
                <a:srgbClr val="C00000"/>
              </a:buClr>
              <a:buFont typeface="+mj-lt"/>
              <a:buAutoNum type="arabicPeriod"/>
              <a:tabLst>
                <a:tab pos="85725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solve an equation to find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9 - Checkup</a:t>
            </a:r>
            <a:endParaRPr lang="en-US" sz="40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839663"/>
              </p:ext>
            </p:extLst>
          </p:nvPr>
        </p:nvGraphicFramePr>
        <p:xfrm>
          <a:off x="251518" y="1228695"/>
          <a:ext cx="8568952" cy="976169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088234"/>
                <a:gridCol w="6480718"/>
              </a:tblGrid>
              <a:tr h="518969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Checkup</a:t>
                      </a:r>
                      <a:endParaRPr lang="en-US" sz="24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 how you did on your Student Progression Chart.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</a:tr>
              <a:tr h="313184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240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5580112" y="2293110"/>
            <a:ext cx="3200036" cy="429814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6926" t="58308" r="63387" b="25077"/>
          <a:stretch/>
        </p:blipFill>
        <p:spPr>
          <a:xfrm>
            <a:off x="1110095" y="4941168"/>
            <a:ext cx="3541394" cy="16998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4149080"/>
            <a:ext cx="548640" cy="5486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2348880"/>
            <a:ext cx="548640" cy="53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5235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297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681" y="1255400"/>
            <a:ext cx="5236423" cy="506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tabLst>
                <a:tab pos="857250" algn="l"/>
                <a:tab pos="2743200" algn="l"/>
              </a:tabLst>
            </a:pPr>
            <a:r>
              <a:rPr lang="en-US" sz="29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Quadratic equations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 startAt="4"/>
              <a:tabLst>
                <a:tab pos="857250" algn="l"/>
                <a:tab pos="2743200" algn="l"/>
              </a:tabLst>
            </a:pPr>
            <a:r>
              <a:rPr lang="en-US" sz="2950" dirty="0">
                <a:latin typeface="Arial" panose="020B0604020202020204" pitchFamily="34" charset="0"/>
                <a:cs typeface="Arial" panose="020B0604020202020204" pitchFamily="34" charset="0"/>
              </a:rPr>
              <a:t>Use the </a:t>
            </a:r>
            <a:r>
              <a:rPr lang="en-US" sz="2950" dirty="0" smtClean="0">
                <a:latin typeface="Arial" panose="020B0604020202020204" pitchFamily="34" charset="0"/>
                <a:cs typeface="Arial" panose="020B0604020202020204" pitchFamily="34" charset="0"/>
              </a:rPr>
              <a:t>quadratic </a:t>
            </a:r>
            <a:r>
              <a:rPr lang="en-US" sz="2950" dirty="0">
                <a:latin typeface="Arial" panose="020B0604020202020204" pitchFamily="34" charset="0"/>
                <a:cs typeface="Arial" panose="020B0604020202020204" pitchFamily="34" charset="0"/>
              </a:rPr>
              <a:t>formula to solve </a:t>
            </a:r>
            <a:r>
              <a:rPr lang="en-US" sz="295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95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95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95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95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9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50" dirty="0">
                <a:latin typeface="Arial" panose="020B0604020202020204" pitchFamily="34" charset="0"/>
                <a:cs typeface="Arial" panose="020B0604020202020204" pitchFamily="34" charset="0"/>
              </a:rPr>
              <a:t>- 6 = 0 </a:t>
            </a:r>
            <a:r>
              <a:rPr lang="en-US" sz="295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9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950" dirty="0" smtClean="0">
                <a:latin typeface="Arial" panose="020B0604020202020204" pitchFamily="34" charset="0"/>
                <a:cs typeface="Arial" panose="020B0604020202020204" pitchFamily="34" charset="0"/>
              </a:rPr>
              <a:t>Give </a:t>
            </a:r>
            <a:r>
              <a:rPr lang="en-US" sz="2950" dirty="0">
                <a:latin typeface="Arial" panose="020B0604020202020204" pitchFamily="34" charset="0"/>
                <a:cs typeface="Arial" panose="020B0604020202020204" pitchFamily="34" charset="0"/>
              </a:rPr>
              <a:t>your answer in surd form.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 startAt="4"/>
              <a:tabLst>
                <a:tab pos="857250" algn="l"/>
                <a:tab pos="2743200" algn="l"/>
              </a:tabLst>
            </a:pPr>
            <a:r>
              <a:rPr lang="en-US" sz="2950" dirty="0" smtClean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95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95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95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95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95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9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50" dirty="0">
                <a:latin typeface="Arial" panose="020B0604020202020204" pitchFamily="34" charset="0"/>
                <a:cs typeface="Arial" panose="020B0604020202020204" pitchFamily="34" charset="0"/>
              </a:rPr>
              <a:t>+ 3 in the form </a:t>
            </a:r>
            <a:r>
              <a:rPr lang="en-US" sz="295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9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95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95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+ p</a:t>
            </a:r>
            <a:r>
              <a:rPr lang="en-US" sz="295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95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9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5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950" i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 startAt="4"/>
              <a:tabLst>
                <a:tab pos="857250" algn="l"/>
                <a:tab pos="2743200" algn="l"/>
              </a:tabLst>
            </a:pPr>
            <a:r>
              <a:rPr lang="en-US" sz="2950" dirty="0" smtClean="0">
                <a:latin typeface="Arial" panose="020B0604020202020204" pitchFamily="34" charset="0"/>
                <a:cs typeface="Arial" panose="020B0604020202020204" pitchFamily="34" charset="0"/>
              </a:rPr>
              <a:t>Solve </a:t>
            </a:r>
            <a:r>
              <a:rPr lang="en-US" sz="295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95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9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50" dirty="0">
                <a:latin typeface="Arial" panose="020B0604020202020204" pitchFamily="34" charset="0"/>
                <a:cs typeface="Arial" panose="020B0604020202020204" pitchFamily="34" charset="0"/>
              </a:rPr>
              <a:t>+ 6</a:t>
            </a:r>
            <a:r>
              <a:rPr lang="en-US" sz="295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950" dirty="0">
                <a:latin typeface="Arial" panose="020B0604020202020204" pitchFamily="34" charset="0"/>
                <a:cs typeface="Arial" panose="020B0604020202020204" pitchFamily="34" charset="0"/>
              </a:rPr>
              <a:t> - 3 = 0 by completing the square, giving your answer in surd form.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9 - Checkup</a:t>
            </a:r>
            <a:endParaRPr lang="en-US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1602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297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681" y="1255400"/>
            <a:ext cx="5236423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tabLst>
                <a:tab pos="857250" algn="l"/>
                <a:tab pos="2743200" algn="l"/>
              </a:tabLst>
            </a:pPr>
            <a:r>
              <a:rPr lang="en-US" sz="295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Simultaneous </a:t>
            </a:r>
            <a:r>
              <a:rPr lang="en-US" sz="29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equations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7"/>
              <a:tabLst>
                <a:tab pos="857250" algn="l"/>
                <a:tab pos="2743200" algn="l"/>
              </a:tabLst>
            </a:pPr>
            <a:r>
              <a:rPr lang="en-US" sz="2950" dirty="0" smtClean="0">
                <a:latin typeface="Arial" panose="020B0604020202020204" pitchFamily="34" charset="0"/>
                <a:cs typeface="Arial" panose="020B0604020202020204" pitchFamily="34" charset="0"/>
              </a:rPr>
              <a:t>Solve </a:t>
            </a:r>
            <a:r>
              <a:rPr lang="en-US" sz="2950" dirty="0">
                <a:latin typeface="Arial" panose="020B0604020202020204" pitchFamily="34" charset="0"/>
                <a:cs typeface="Arial" panose="020B0604020202020204" pitchFamily="34" charset="0"/>
              </a:rPr>
              <a:t>these simultaneous equations,</a:t>
            </a:r>
          </a:p>
          <a:p>
            <a:pPr marL="971550" lvl="1" indent="-514350">
              <a:buClr>
                <a:srgbClr val="C00000"/>
              </a:buClr>
              <a:buFont typeface="+mj-lt"/>
              <a:buAutoNum type="alphaLcPeriod"/>
              <a:tabLst>
                <a:tab pos="857250" algn="l"/>
                <a:tab pos="2743200" algn="l"/>
              </a:tabLst>
            </a:pPr>
            <a:r>
              <a:rPr lang="en-US" sz="295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9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5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95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950" dirty="0">
                <a:latin typeface="Arial" panose="020B0604020202020204" pitchFamily="34" charset="0"/>
                <a:cs typeface="Arial" panose="020B0604020202020204" pitchFamily="34" charset="0"/>
              </a:rPr>
              <a:t> + 3 </a:t>
            </a:r>
            <a:r>
              <a:rPr lang="en-US" sz="2950" dirty="0" smtClean="0">
                <a:latin typeface="Arial" panose="020B0604020202020204" pitchFamily="34" charset="0"/>
                <a:cs typeface="Arial" panose="020B0604020202020204" pitchFamily="34" charset="0"/>
              </a:rPr>
              <a:t>	b. </a:t>
            </a:r>
            <a:r>
              <a:rPr lang="en-US" sz="295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95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95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95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95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95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br>
              <a:rPr lang="en-US" sz="29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95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9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5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95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95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9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50" dirty="0">
                <a:latin typeface="Arial" panose="020B0604020202020204" pitchFamily="34" charset="0"/>
                <a:cs typeface="Arial" panose="020B0604020202020204" pitchFamily="34" charset="0"/>
              </a:rPr>
              <a:t>= -1 </a:t>
            </a:r>
            <a:r>
              <a:rPr lang="en-US" sz="2950" dirty="0" smtClean="0">
                <a:latin typeface="Arial" panose="020B0604020202020204" pitchFamily="34" charset="0"/>
                <a:cs typeface="Arial" panose="020B0604020202020204" pitchFamily="34" charset="0"/>
              </a:rPr>
              <a:t>    3</a:t>
            </a:r>
            <a:r>
              <a:rPr lang="en-US" sz="295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9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5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95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95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9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50" dirty="0"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7"/>
              <a:tabLst>
                <a:tab pos="857250" algn="l"/>
                <a:tab pos="2743200" algn="l"/>
              </a:tabLst>
            </a:pPr>
            <a:r>
              <a:rPr lang="en-US" sz="295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Problem-solving </a:t>
            </a:r>
            <a:r>
              <a:rPr lang="en-US" sz="2950" dirty="0">
                <a:latin typeface="Arial" panose="020B0604020202020204" pitchFamily="34" charset="0"/>
                <a:cs typeface="Arial" panose="020B0604020202020204" pitchFamily="34" charset="0"/>
              </a:rPr>
              <a:t>Find the equation of the line through the points (4, 5) and (0, -3).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7"/>
              <a:tabLst>
                <a:tab pos="857250" algn="l"/>
                <a:tab pos="2743200" algn="l"/>
              </a:tabLst>
            </a:pPr>
            <a:r>
              <a:rPr lang="en-US" sz="2950" dirty="0" smtClean="0">
                <a:latin typeface="Arial" panose="020B0604020202020204" pitchFamily="34" charset="0"/>
                <a:cs typeface="Arial" panose="020B0604020202020204" pitchFamily="34" charset="0"/>
              </a:rPr>
              <a:t>Solve </a:t>
            </a:r>
            <a:r>
              <a:rPr lang="en-US" sz="2950" dirty="0">
                <a:latin typeface="Arial" panose="020B0604020202020204" pitchFamily="34" charset="0"/>
                <a:cs typeface="Arial" panose="020B0604020202020204" pitchFamily="34" charset="0"/>
              </a:rPr>
              <a:t>these simultaneous equations.</a:t>
            </a:r>
          </a:p>
          <a:p>
            <a:pPr lvl="1">
              <a:buClr>
                <a:srgbClr val="C00000"/>
              </a:buClr>
              <a:tabLst>
                <a:tab pos="857250" algn="l"/>
                <a:tab pos="2743200" algn="l"/>
              </a:tabLst>
            </a:pPr>
            <a:r>
              <a:rPr lang="en-US" sz="295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95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+ y</a:t>
            </a:r>
            <a:r>
              <a:rPr lang="en-US" sz="29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50" dirty="0">
                <a:latin typeface="Arial" panose="020B0604020202020204" pitchFamily="34" charset="0"/>
                <a:cs typeface="Arial" panose="020B0604020202020204" pitchFamily="34" charset="0"/>
              </a:rPr>
              <a:t>= 5</a:t>
            </a:r>
          </a:p>
          <a:p>
            <a:pPr lvl="1">
              <a:buClr>
                <a:srgbClr val="C00000"/>
              </a:buClr>
              <a:tabLst>
                <a:tab pos="857250" algn="l"/>
                <a:tab pos="2743200" algn="l"/>
              </a:tabLst>
            </a:pPr>
            <a:r>
              <a:rPr lang="en-US" sz="295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95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95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95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95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9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5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95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9 - Checkup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504060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48855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297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681" y="1255400"/>
            <a:ext cx="5236423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indent="-628650">
              <a:buClr>
                <a:srgbClr val="C00000"/>
              </a:buClr>
              <a:tabLst>
                <a:tab pos="857250" algn="l"/>
                <a:tab pos="2743200" algn="l"/>
              </a:tabLst>
            </a:pPr>
            <a:r>
              <a:rPr lang="en-US" sz="3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Inequalities</a:t>
            </a:r>
            <a:endParaRPr lang="en-US" sz="3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indent="-628650">
              <a:buClr>
                <a:srgbClr val="C00000"/>
              </a:buClr>
              <a:buFont typeface="+mj-lt"/>
              <a:buAutoNum type="arabicPeriod" startAt="10"/>
              <a:tabLst>
                <a:tab pos="857250" algn="l"/>
                <a:tab pos="2743200" algn="l"/>
              </a:tabLst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10 Find the possible integer values for x in -10 &lt; -5x =£ 25</a:t>
            </a:r>
          </a:p>
          <a:p>
            <a:pPr marL="628650" indent="-628650">
              <a:buClr>
                <a:srgbClr val="C00000"/>
              </a:buClr>
              <a:buFont typeface="+mj-lt"/>
              <a:buAutoNum type="arabicPeriod" startAt="10"/>
              <a:tabLst>
                <a:tab pos="857250" algn="l"/>
                <a:tab pos="2743200" algn="l"/>
              </a:tabLst>
            </a:pP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Solve the inequality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	  -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3 &lt; </a:t>
            </a:r>
            <a:r>
              <a:rPr lang="en-US" sz="3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- 3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≤ 6</a:t>
            </a:r>
          </a:p>
          <a:p>
            <a:pPr marL="1085850" lvl="1" indent="-628650">
              <a:buClr>
                <a:srgbClr val="C00000"/>
              </a:buClr>
              <a:buFont typeface="+mj-lt"/>
              <a:buAutoNum type="alphaLcPeriod" startAt="2"/>
              <a:tabLst>
                <a:tab pos="857250" algn="l"/>
                <a:tab pos="2743200" algn="l"/>
              </a:tabLst>
            </a:pP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Show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your answer on a number line, </a:t>
            </a:r>
            <a:endParaRPr lang="en-US" sz="3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5850" lvl="1" indent="-628650">
              <a:buClr>
                <a:srgbClr val="C00000"/>
              </a:buClr>
              <a:buFont typeface="+mj-lt"/>
              <a:buAutoNum type="alphaLcPeriod" startAt="2"/>
              <a:tabLst>
                <a:tab pos="857250" algn="l"/>
                <a:tab pos="2743200" algn="l"/>
              </a:tabLst>
            </a:pP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the solution using set notation.</a:t>
            </a:r>
            <a:endParaRPr lang="en-US" sz="3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9 - Checkup</a:t>
            </a:r>
            <a:endParaRPr lang="en-US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3284984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6684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297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681" y="1255400"/>
            <a:ext cx="5236423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Clr>
                <a:srgbClr val="C00000"/>
              </a:buClr>
              <a:tabLst>
                <a:tab pos="857250" algn="l"/>
                <a:tab pos="2743200" algn="l"/>
              </a:tabLst>
            </a:pP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Inequalities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Clr>
                <a:srgbClr val="C00000"/>
              </a:buClr>
              <a:buFont typeface="+mj-lt"/>
              <a:buAutoNum type="arabicPeriod" startAt="12"/>
              <a:tabLst>
                <a:tab pos="857250" algn="l"/>
                <a:tab pos="27432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sure are you of your answers? Were you mostly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Just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guessing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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Feeling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doubtful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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Confident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next? Use your results to decide whether to strengthen or extend your learning.</a:t>
            </a:r>
          </a:p>
          <a:p>
            <a:pPr>
              <a:buClr>
                <a:srgbClr val="C00000"/>
              </a:buClr>
              <a:tabLst>
                <a:tab pos="857250" algn="l"/>
                <a:tab pos="2743200" algn="l"/>
              </a:tabLst>
            </a:pP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13"/>
              <a:tabLst>
                <a:tab pos="857250" algn="l"/>
                <a:tab pos="2743200" algn="l"/>
              </a:tabLst>
            </a:pP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	My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daughter's age in 3 years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’ time 	will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 the square of her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age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years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ago. How old is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now?</a:t>
            </a:r>
          </a:p>
          <a:p>
            <a:pPr marL="857250" lvl="1" indent="-400050">
              <a:buClr>
                <a:srgbClr val="C00000"/>
              </a:buClr>
              <a:buFont typeface="+mj-lt"/>
              <a:buAutoNum type="alphaLcPeriod" startAt="2"/>
              <a:tabLst>
                <a:tab pos="27432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problem like this for a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friend. Check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that it works and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that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you can find the answer..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9 - Checkup</a:t>
            </a:r>
            <a:endParaRPr lang="en-US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3284984"/>
            <a:ext cx="548640" cy="548640"/>
          </a:xfrm>
          <a:prstGeom prst="rect">
            <a:avLst/>
          </a:prstGeom>
        </p:spPr>
      </p:pic>
      <p:sp>
        <p:nvSpPr>
          <p:cNvPr id="7" name="Flowchart: Delay 6"/>
          <p:cNvSpPr/>
          <p:nvPr/>
        </p:nvSpPr>
        <p:spPr>
          <a:xfrm flipH="1">
            <a:off x="5220071" y="4437112"/>
            <a:ext cx="360040" cy="2129018"/>
          </a:xfrm>
          <a:prstGeom prst="flowChartDelay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Reflect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61135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580112" y="2291382"/>
            <a:ext cx="3200036" cy="42897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298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681" y="2204864"/>
            <a:ext cx="523642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Clr>
                <a:srgbClr val="C00000"/>
              </a:buClr>
              <a:tabLst>
                <a:tab pos="857250" algn="l"/>
                <a:tab pos="2743200" algn="l"/>
              </a:tabLst>
            </a:pP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Quadratic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equations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  <a:tabLst>
                <a:tab pos="85725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Solve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+ 7) =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  <a:tabLst>
                <a:tab pos="914400" algn="l"/>
                <a:tab pos="2743200" algn="l"/>
              </a:tabLst>
            </a:pP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	Factorise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+ 5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2"/>
              <a:tabLst>
                <a:tab pos="85725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Solve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9 - Strengthen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824" y="2348880"/>
            <a:ext cx="548640" cy="548640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225111"/>
              </p:ext>
            </p:extLst>
          </p:nvPr>
        </p:nvGraphicFramePr>
        <p:xfrm>
          <a:off x="251518" y="1228695"/>
          <a:ext cx="8568952" cy="976169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088234"/>
                <a:gridCol w="6480718"/>
              </a:tblGrid>
              <a:tr h="518969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Checkup</a:t>
                      </a:r>
                      <a:endParaRPr lang="en-US" sz="24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 how you did on your Student Progression Chart.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</a:tr>
              <a:tr h="313184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240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 flipH="1">
            <a:off x="225755" y="3030051"/>
            <a:ext cx="5204539" cy="830997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+ 7) = 0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Either 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0 or 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 = 0</a:t>
            </a:r>
          </a:p>
        </p:txBody>
      </p:sp>
      <p:sp>
        <p:nvSpPr>
          <p:cNvPr id="14" name="Rectangle 13"/>
          <p:cNvSpPr/>
          <p:nvPr/>
        </p:nvSpPr>
        <p:spPr>
          <a:xfrm flipH="1">
            <a:off x="251520" y="4797152"/>
            <a:ext cx="3024336" cy="461665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Q2a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 + )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1520" y="5354632"/>
            <a:ext cx="5256584" cy="1200329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Q2b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your answer to part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help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 + 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 = 0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Either </a:t>
            </a:r>
            <a:r>
              <a:rPr lang="en-US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0 or (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 + )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0</a:t>
            </a:r>
          </a:p>
        </p:txBody>
      </p:sp>
    </p:spTree>
    <p:extLst>
      <p:ext uri="{BB962C8B-B14F-4D97-AF65-F5344CB8AC3E}">
        <p14:creationId xmlns:p14="http://schemas.microsoft.com/office/powerpoint/2010/main" val="376979485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900" dirty="0" smtClean="0"/>
              <a:t>9.1 – </a:t>
            </a:r>
            <a:r>
              <a:rPr lang="en-GB" sz="3900" dirty="0"/>
              <a:t>Solving </a:t>
            </a:r>
            <a:r>
              <a:rPr lang="en-GB" sz="3900" dirty="0" smtClean="0"/>
              <a:t>Quadratic Equations </a:t>
            </a:r>
            <a:r>
              <a:rPr lang="en-GB" sz="3900" dirty="0"/>
              <a:t>1</a:t>
            </a:r>
            <a:endParaRPr lang="en-GB" sz="39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651030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00" b="1" dirty="0" smtClean="0">
                <a:latin typeface="Calibri" panose="020F0502020204030204" pitchFamily="34" charset="0"/>
              </a:rPr>
              <a:t>Page 281</a:t>
            </a:r>
            <a:endParaRPr lang="en-GB" sz="13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22516323"/>
                  </p:ext>
                </p:extLst>
              </p:nvPr>
            </p:nvGraphicFramePr>
            <p:xfrm>
              <a:off x="251518" y="1268760"/>
              <a:ext cx="8568952" cy="5099435"/>
            </p:xfrm>
            <a:graphic>
              <a:graphicData uri="http://schemas.openxmlformats.org/drawingml/2006/table">
                <a:tbl>
                  <a:tblPr firstRow="1" bandRow="1">
                    <a:effectLst/>
                    <a:tableStyleId>{5940675A-B579-460E-94D1-54222C63F5DA}</a:tableStyleId>
                  </a:tblPr>
                  <a:tblGrid>
                    <a:gridCol w="2142238"/>
                    <a:gridCol w="2034228"/>
                    <a:gridCol w="4392486"/>
                  </a:tblGrid>
                  <a:tr h="633159">
                    <a:tc>
                      <a:txBody>
                        <a:bodyPr/>
                        <a:lstStyle/>
                        <a:p>
                          <a:r>
                            <a:rPr lang="en-US" sz="2800" b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Objectives</a:t>
                          </a:r>
                          <a:endParaRPr lang="en-US" sz="28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68BCE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b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Did you know?</a:t>
                          </a:r>
                          <a:endParaRPr lang="en-US" sz="28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</a:tr>
                  <a:tr h="1455073">
                    <a:tc gridSpan="2">
                      <a:txBody>
                        <a:bodyPr/>
                        <a:lstStyle/>
                        <a:p>
                          <a:pPr marL="342900" indent="-3429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28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Find the roots of quadratic functions.</a:t>
                          </a:r>
                        </a:p>
                        <a:p>
                          <a:pPr marL="342900" indent="-3429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28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Rearrange and solve simple quadratic equations.</a:t>
                          </a:r>
                          <a:endParaRPr lang="en-US" sz="280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68BCE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Quadratic equations can have 0,1 or 2 possible solutions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68BCE1"/>
                        </a:solidFill>
                      </a:tcPr>
                    </a:tc>
                  </a:tr>
                  <a:tr h="523307">
                    <a:tc>
                      <a:txBody>
                        <a:bodyPr/>
                        <a:lstStyle/>
                        <a:p>
                          <a:r>
                            <a:rPr kumimoji="0" lang="en-US" sz="2800" b="1" kern="12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Fluency</a:t>
                          </a:r>
                          <a:endParaRPr kumimoji="0" lang="en-US" sz="2800" b="1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68BCE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1137872">
                    <a:tc gridSpan="3">
                      <a:txBody>
                        <a:bodyPr/>
                        <a:lstStyle/>
                        <a:p>
                          <a:r>
                            <a:rPr lang="en-US" sz="28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• Give two possible values of </a:t>
                          </a:r>
                          <a:br>
                            <a:rPr lang="en-US" sz="28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</a:br>
                          <a:r>
                            <a:rPr lang="en-US" sz="28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a.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100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28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b.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144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28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c.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49</m:t>
                                  </m:r>
                                </m:e>
                              </m:rad>
                            </m:oMath>
                          </a14:m>
                          <a:endParaRPr lang="en-US" sz="280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r>
                            <a:rPr lang="en-US" sz="28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• What are the factors of 15?</a:t>
                          </a:r>
                          <a:br>
                            <a:rPr lang="en-US" sz="28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</a:br>
                          <a:endParaRPr lang="en-US" sz="2000" baseline="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68BCE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22516323"/>
                  </p:ext>
                </p:extLst>
              </p:nvPr>
            </p:nvGraphicFramePr>
            <p:xfrm>
              <a:off x="251518" y="1268760"/>
              <a:ext cx="8568952" cy="5099435"/>
            </p:xfrm>
            <a:graphic>
              <a:graphicData uri="http://schemas.openxmlformats.org/drawingml/2006/table">
                <a:tbl>
                  <a:tblPr firstRow="1" bandRow="1">
                    <a:effectLst/>
                    <a:tableStyleId>{5940675A-B579-460E-94D1-54222C63F5DA}</a:tableStyleId>
                  </a:tblPr>
                  <a:tblGrid>
                    <a:gridCol w="2142238"/>
                    <a:gridCol w="2034228"/>
                    <a:gridCol w="4392486"/>
                  </a:tblGrid>
                  <a:tr h="633159">
                    <a:tc>
                      <a:txBody>
                        <a:bodyPr/>
                        <a:lstStyle/>
                        <a:p>
                          <a:r>
                            <a:rPr lang="en-US" sz="2800" b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Objectives</a:t>
                          </a:r>
                          <a:endParaRPr lang="en-US" sz="28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68BCE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b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Did you know?</a:t>
                          </a:r>
                          <a:endParaRPr lang="en-US" sz="28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</a:tr>
                  <a:tr h="2225040">
                    <a:tc gridSpan="2">
                      <a:txBody>
                        <a:bodyPr/>
                        <a:lstStyle/>
                        <a:p>
                          <a:pPr marL="342900" indent="-3429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28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Find the roots of quadratic functions.</a:t>
                          </a:r>
                        </a:p>
                        <a:p>
                          <a:pPr marL="342900" indent="-3429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28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Rearrange and solve simple quadratic equations.</a:t>
                          </a:r>
                          <a:endParaRPr lang="en-US" sz="280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68BCE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Quadratic equations can have 0,1 or 2 possible solutions</a:t>
                          </a:r>
                          <a:endParaRPr lang="en-US" sz="280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68BCE1"/>
                        </a:solidFill>
                      </a:tcPr>
                    </a:tc>
                  </a:tr>
                  <a:tr h="523307">
                    <a:tc>
                      <a:txBody>
                        <a:bodyPr/>
                        <a:lstStyle/>
                        <a:p>
                          <a:r>
                            <a:rPr kumimoji="0" lang="en-US" sz="2800" b="1" kern="12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Fluency</a:t>
                          </a:r>
                          <a:endParaRPr kumimoji="0" lang="en-US" sz="2800" b="1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68BCE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1717929">
                    <a:tc grid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213" t="-197872" r="-498" b="-2128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Rectangle 4"/>
          <p:cNvSpPr/>
          <p:nvPr/>
        </p:nvSpPr>
        <p:spPr>
          <a:xfrm flipH="1">
            <a:off x="239283" y="6127993"/>
            <a:ext cx="8581188" cy="4770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5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en-US" sz="25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en-US" sz="25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Homework, practice and support: Higher </a:t>
            </a:r>
            <a:r>
              <a:rPr lang="en-US" sz="2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9.1</a:t>
            </a:r>
            <a:endParaRPr lang="en-US" sz="2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19723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508104" y="1284998"/>
            <a:ext cx="3272044" cy="178396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298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681" y="1234495"/>
            <a:ext cx="8508467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Clr>
                <a:srgbClr val="C00000"/>
              </a:buClr>
              <a:tabLst>
                <a:tab pos="857250" algn="l"/>
                <a:tab pos="2743200" algn="l"/>
              </a:tabLst>
            </a:pPr>
            <a:r>
              <a:rPr lang="en-US" sz="2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Quadratic </a:t>
            </a:r>
            <a:r>
              <a:rPr lang="en-US" sz="2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equations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3"/>
              <a:tabLst>
                <a:tab pos="857250" algn="l"/>
                <a:tab pos="2743200" algn="l"/>
              </a:tabLst>
            </a:pPr>
            <a:r>
              <a:rPr lang="en-US" sz="2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	Find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two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numbers whose </a:t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product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is -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12 and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whose sum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is -1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2"/>
              <a:tabLst>
                <a:tab pos="857250" algn="l"/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Factorise 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– 12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2"/>
              <a:tabLst>
                <a:tab pos="857250" algn="l"/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Solve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- 12 =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Font typeface="+mj-lt"/>
              <a:buAutoNum type="arabicPeriod" startAt="3"/>
              <a:tabLst>
                <a:tab pos="857250" algn="l"/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Solve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857250" algn="l"/>
                <a:tab pos="3257550" algn="l"/>
                <a:tab pos="5943600" algn="l"/>
              </a:tabLst>
            </a:pP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- 18 =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0	</a:t>
            </a:r>
            <a:r>
              <a:rPr lang="en-US" sz="2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+ 12 =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0	</a:t>
            </a:r>
            <a:r>
              <a:rPr lang="en-US" sz="2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- 15 = 0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9 - Strengthen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51520" y="3164775"/>
            <a:ext cx="4637494" cy="1200329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Q3a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two factors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-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have a difference of 1?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-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means the signs are different.</a:t>
            </a:r>
          </a:p>
        </p:txBody>
      </p:sp>
      <p:sp>
        <p:nvSpPr>
          <p:cNvPr id="15" name="Rectangle 14"/>
          <p:cNvSpPr/>
          <p:nvPr/>
        </p:nvSpPr>
        <p:spPr>
          <a:xfrm flipH="1">
            <a:off x="4954904" y="3164775"/>
            <a:ext cx="3791117" cy="1200329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Q3b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your answer to part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one factor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)(</a:t>
            </a:r>
            <a:r>
              <a:rPr lang="en-US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other factor)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 flipH="1">
            <a:off x="251520" y="5273913"/>
            <a:ext cx="3816424" cy="1323439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Q3a h4int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the method used in 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Begin by finding two numbers whose product is -18 and whose sum is +3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192784" y="5245438"/>
            <a:ext cx="4627688" cy="135191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36209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298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681" y="1234495"/>
            <a:ext cx="5236423" cy="5470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Clr>
                <a:srgbClr val="C00000"/>
              </a:buClr>
              <a:tabLst>
                <a:tab pos="857250" algn="l"/>
                <a:tab pos="2743200" algn="l"/>
              </a:tabLst>
            </a:pPr>
            <a:r>
              <a:rPr lang="en-US" sz="233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Quadratic equations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5"/>
              <a:tabLst>
                <a:tab pos="857250" algn="l"/>
                <a:tab pos="2743200" algn="l"/>
              </a:tabLst>
            </a:pPr>
            <a:r>
              <a:rPr lang="en-US" sz="233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  <a:t> 	Write </a:t>
            </a:r>
            <a:r>
              <a:rPr lang="en-US" sz="2330" dirty="0">
                <a:latin typeface="Arial" panose="020B0604020202020204" pitchFamily="34" charset="0"/>
                <a:cs typeface="Arial" panose="020B0604020202020204" pitchFamily="34" charset="0"/>
              </a:rPr>
              <a:t>down the factor pairs of </a:t>
            </a:r>
            <a: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endParaRPr lang="en-US" sz="233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2"/>
              <a:tabLst>
                <a:tab pos="857250" algn="l"/>
                <a:tab pos="2743200" algn="l"/>
              </a:tabLst>
            </a:pPr>
            <a: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  <a:t>Try </a:t>
            </a:r>
            <a:r>
              <a:rPr lang="en-US" sz="2330" dirty="0">
                <a:latin typeface="Arial" panose="020B0604020202020204" pitchFamily="34" charset="0"/>
                <a:cs typeface="Arial" panose="020B0604020202020204" pitchFamily="34" charset="0"/>
              </a:rPr>
              <a:t>each factor pair in these brackets</a:t>
            </a:r>
            <a: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  <a:t>(2</a:t>
            </a:r>
            <a:r>
              <a:rPr lang="en-US" sz="233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)</a:t>
            </a:r>
            <a: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33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)</a:t>
            </a:r>
            <a:b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  <a:t>Which </a:t>
            </a:r>
            <a:r>
              <a:rPr lang="en-US" sz="2330" dirty="0">
                <a:latin typeface="Arial" panose="020B0604020202020204" pitchFamily="34" charset="0"/>
                <a:cs typeface="Arial" panose="020B0604020202020204" pitchFamily="34" charset="0"/>
              </a:rPr>
              <a:t>pair gives </a:t>
            </a:r>
            <a: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33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3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33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30" dirty="0">
                <a:latin typeface="Arial" panose="020B0604020202020204" pitchFamily="34" charset="0"/>
                <a:cs typeface="Arial" panose="020B0604020202020204" pitchFamily="34" charset="0"/>
              </a:rPr>
              <a:t> - 6 when you expand? </a:t>
            </a:r>
            <a:endParaRPr lang="en-US" sz="233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2"/>
              <a:tabLst>
                <a:tab pos="857250" algn="l"/>
                <a:tab pos="2743200" algn="l"/>
              </a:tabLst>
            </a:pPr>
            <a: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  <a:t>Solve 2</a:t>
            </a:r>
            <a:r>
              <a:rPr lang="en-US" sz="233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3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33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30" dirty="0">
                <a:latin typeface="Arial" panose="020B0604020202020204" pitchFamily="34" charset="0"/>
                <a:cs typeface="Arial" panose="020B0604020202020204" pitchFamily="34" charset="0"/>
              </a:rPr>
              <a:t> - 6 = </a:t>
            </a:r>
            <a: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b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33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Font typeface="+mj-lt"/>
              <a:buAutoNum type="arabicPeriod" startAt="5"/>
              <a:tabLst>
                <a:tab pos="857250" algn="l"/>
                <a:tab pos="2743200" algn="l"/>
              </a:tabLst>
            </a:pPr>
            <a: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  <a:t>Solve</a:t>
            </a:r>
            <a:endParaRPr lang="en-US" sz="233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857250" algn="l"/>
                <a:tab pos="2743200" algn="l"/>
              </a:tabLst>
            </a:pPr>
            <a: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33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3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  <a:t>+ 5</a:t>
            </a:r>
            <a:r>
              <a:rPr lang="en-US" sz="233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  <a:t>- 12 = 0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857250" algn="l"/>
                <a:tab pos="2743200" algn="l"/>
              </a:tabLst>
            </a:pPr>
            <a: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33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3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33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0" dirty="0">
                <a:latin typeface="Arial" panose="020B0604020202020204" pitchFamily="34" charset="0"/>
                <a:cs typeface="Arial" panose="020B0604020202020204" pitchFamily="34" charset="0"/>
              </a:rPr>
              <a:t>- 8 = 0 </a:t>
            </a:r>
            <a:endParaRPr lang="en-US" sz="233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857250" algn="l"/>
                <a:tab pos="2743200" algn="l"/>
              </a:tabLst>
            </a:pPr>
            <a: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33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3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  <a:t>- 14</a:t>
            </a:r>
            <a:r>
              <a:rPr lang="en-US" sz="233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330" dirty="0" smtClean="0">
                <a:latin typeface="Arial" panose="020B0604020202020204" pitchFamily="34" charset="0"/>
                <a:cs typeface="Arial" panose="020B0604020202020204" pitchFamily="34" charset="0"/>
              </a:rPr>
              <a:t>+ 12 </a:t>
            </a:r>
            <a:r>
              <a:rPr lang="en-US" sz="2330" dirty="0">
                <a:latin typeface="Arial" panose="020B0604020202020204" pitchFamily="34" charset="0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9 - Strengthen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51520" y="4221088"/>
            <a:ext cx="5198640" cy="830997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Q5c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–Use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answer to part 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(2</a:t>
            </a:r>
            <a:r>
              <a:rPr lang="en-US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)(</a:t>
            </a:r>
            <a:r>
              <a:rPr lang="en-US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3779912" y="5201905"/>
            <a:ext cx="1670248" cy="1323439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Q6a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Follow the method used in </a:t>
            </a:r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Q5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35726"/>
            <a:ext cx="548640" cy="53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9903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298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681" y="1234495"/>
            <a:ext cx="5236423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+mj-lt"/>
              <a:buAutoNum type="arabicPeriod" startAt="7"/>
              <a:tabLst>
                <a:tab pos="742950" algn="l"/>
                <a:tab pos="2743200" algn="l"/>
              </a:tabLst>
            </a:pPr>
            <a:r>
              <a:rPr lang="en-US" sz="2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. 	A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rectangle is 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cm long and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	2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) cm wide. Write an expression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	for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its area, </a:t>
            </a:r>
            <a:endParaRPr lang="en-US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457200">
              <a:buClr>
                <a:srgbClr val="C00000"/>
              </a:buClr>
              <a:buFont typeface="+mj-lt"/>
              <a:buAutoNum type="alphaLcPeriod" startAt="2"/>
              <a:tabLst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square has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side (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+ 4).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expression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for its area.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7"/>
              <a:tabLst>
                <a:tab pos="857250" algn="l"/>
                <a:tab pos="2743200" algn="l"/>
              </a:tabLst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The diagram shows a rectangle. </a:t>
            </a:r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an expression for the area of the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rectangle.</a:t>
            </a:r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area of the rectangle is 4 m</a:t>
            </a:r>
            <a:r>
              <a:rPr lang="en-US" sz="23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an equation for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this.</a:t>
            </a:r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Rearrange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your equation so you have 0 on the right-hand side, </a:t>
            </a:r>
            <a:endParaRPr lang="en-US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Solve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this equation to find 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x.</a:t>
            </a:r>
            <a:endParaRPr lang="en-US" sz="23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9 - Strengthen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flipH="1">
            <a:off x="5580112" y="4963815"/>
            <a:ext cx="3221044" cy="769441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Q8b 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your answer to part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48425" t="50000" r="35114" b="36875"/>
          <a:stretch/>
        </p:blipFill>
        <p:spPr>
          <a:xfrm>
            <a:off x="2922569" y="2060848"/>
            <a:ext cx="2576040" cy="123235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flipH="1">
            <a:off x="5580112" y="5836042"/>
            <a:ext cx="3221045" cy="769441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Q8d 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the method used in Q3.</a:t>
            </a:r>
            <a:endParaRPr lang="en-U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196752"/>
            <a:ext cx="548640" cy="5486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360044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4918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298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681" y="1234495"/>
            <a:ext cx="523642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Clr>
                <a:srgbClr val="C00000"/>
              </a:buClr>
              <a:buFont typeface="+mj-lt"/>
              <a:buAutoNum type="arabicPeriod" startAt="9"/>
              <a:tabLst>
                <a:tab pos="74295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are the values of a, b and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 in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each of these equations?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+ 1 = 0 </a:t>
            </a:r>
          </a:p>
          <a:p>
            <a:pPr marL="9144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- 6 = 0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 =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Clr>
                <a:srgbClr val="C00000"/>
              </a:buClr>
              <a:buFont typeface="+mj-lt"/>
              <a:buAutoNum type="arabicPeriod" startAt="9"/>
              <a:tabLst>
                <a:tab pos="74295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the value of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- 4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for each equation in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Q9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9 - Strengthen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flipH="1">
            <a:off x="251520" y="3210942"/>
            <a:ext cx="5193049" cy="1154162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Q9 </a:t>
            </a:r>
            <a:r>
              <a:rPr lang="en-US" sz="2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–Write </a:t>
            </a:r>
            <a:r>
              <a:rPr lang="en-US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equation below the </a:t>
            </a:r>
            <a:r>
              <a:rPr lang="en-US" sz="23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generaI</a:t>
            </a:r>
            <a:r>
              <a:rPr lang="en-US" sz="2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equation </a:t>
            </a:r>
            <a:r>
              <a:rPr lang="en-US" sz="23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</a:t>
            </a:r>
            <a:r>
              <a:rPr lang="en-US" sz="23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3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br>
              <a:rPr lang="en-US" sz="2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3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+ 3</a:t>
            </a:r>
            <a:r>
              <a:rPr lang="en-US" sz="23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 = 0</a:t>
            </a:r>
            <a:endParaRPr lang="en-US" sz="2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251520" y="5417348"/>
            <a:ext cx="5236423" cy="1107996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Q10 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values of </a:t>
            </a:r>
            <a:r>
              <a:rPr lang="en-US" sz="2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 found in 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Q9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Substitute the values into the expression.</a:t>
            </a:r>
            <a:endParaRPr lang="en-U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4437112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67840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298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71681" y="1234495"/>
                <a:ext cx="5236423" cy="50005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>
                  <a:buClr>
                    <a:srgbClr val="C00000"/>
                  </a:buClr>
                  <a:buFont typeface="+mj-lt"/>
                  <a:buAutoNum type="arabicPeriod" startAt="11"/>
                  <a:tabLst>
                    <a:tab pos="742950" algn="l"/>
                    <a:tab pos="2743200" algn="l"/>
                  </a:tabLst>
                </a:pPr>
                <a:r>
                  <a:rPr lang="en-US" sz="253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Use the quadratic formula </a:t>
                </a:r>
                <a:br>
                  <a:rPr lang="en-US" sz="253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53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3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53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53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m:rPr>
                            <m:nor/>
                          </m:rPr>
                          <a:rPr lang="en-US" sz="253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53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±</m:t>
                        </m:r>
                        <m:r>
                          <a:rPr lang="en-US" sz="253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US" sz="253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53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2530" b="0" i="1" smtClean="0">
                                <a:latin typeface="Cambria Math" panose="02040503050406030204" pitchFamily="18" charset="0"/>
                              </a:rPr>
                              <m:t>2 −4</m:t>
                            </m:r>
                            <m:r>
                              <a:rPr lang="en-US" sz="2530" b="0" i="1" smtClean="0">
                                <a:latin typeface="Cambria Math" panose="02040503050406030204" pitchFamily="18" charset="0"/>
                              </a:rPr>
                              <m:t>𝑎𝑐</m:t>
                            </m:r>
                          </m:e>
                        </m:rad>
                      </m:num>
                      <m:den>
                        <m:r>
                          <a:rPr lang="en-US" sz="253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53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53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:r>
                  <a:rPr lang="en-US" sz="2530" dirty="0">
                    <a:latin typeface="Arial" panose="020B0604020202020204" pitchFamily="34" charset="0"/>
                    <a:cs typeface="Arial" panose="020B0604020202020204" pitchFamily="34" charset="0"/>
                  </a:rPr>
                  <a:t>to solve the equations in </a:t>
                </a:r>
                <a:r>
                  <a:rPr lang="en-US" sz="253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Q9</a:t>
                </a:r>
                <a:r>
                  <a:rPr lang="en-US" sz="253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br>
                  <a:rPr lang="en-US" sz="253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53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53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53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53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endParaRPr lang="en-US" sz="253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0" indent="-571500">
                  <a:buClr>
                    <a:srgbClr val="C00000"/>
                  </a:buClr>
                  <a:buFont typeface="+mj-lt"/>
                  <a:buAutoNum type="arabicPeriod" startAt="11"/>
                  <a:tabLst>
                    <a:tab pos="742950" algn="l"/>
                    <a:tab pos="2743200" algn="l"/>
                  </a:tabLst>
                </a:pPr>
                <a:r>
                  <a:rPr lang="en-US" sz="253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253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30" dirty="0">
                    <a:latin typeface="Arial" panose="020B0604020202020204" pitchFamily="34" charset="0"/>
                    <a:cs typeface="Arial" panose="020B0604020202020204" pitchFamily="34" charset="0"/>
                  </a:rPr>
                  <a:t>Expand </a:t>
                </a:r>
                <a:endParaRPr lang="en-US" sz="253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257300" lvl="2" indent="-342900">
                  <a:buClr>
                    <a:srgbClr val="C00000"/>
                  </a:buClr>
                  <a:buFont typeface="+mj-lt"/>
                  <a:buAutoNum type="romanLcPeriod"/>
                  <a:tabLst>
                    <a:tab pos="742950" algn="l"/>
                    <a:tab pos="2743200" algn="l"/>
                  </a:tabLst>
                </a:pPr>
                <a:r>
                  <a:rPr lang="en-US" sz="253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53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530" dirty="0">
                    <a:latin typeface="Arial" panose="020B0604020202020204" pitchFamily="34" charset="0"/>
                    <a:cs typeface="Arial" panose="020B0604020202020204" pitchFamily="34" charset="0"/>
                  </a:rPr>
                  <a:t> + 3)</a:t>
                </a:r>
                <a:r>
                  <a:rPr lang="en-US" sz="253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53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3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253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ii.</a:t>
                </a:r>
                <a:r>
                  <a:rPr lang="en-US" sz="253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3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53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53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- 5)</a:t>
                </a:r>
                <a:r>
                  <a:rPr lang="en-US" sz="253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253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2743200" algn="l"/>
                  </a:tabLst>
                </a:pPr>
                <a:r>
                  <a:rPr lang="en-US" sz="253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Predict </a:t>
                </a:r>
                <a:r>
                  <a:rPr lang="en-US" sz="2530" dirty="0">
                    <a:latin typeface="Arial" panose="020B0604020202020204" pitchFamily="34" charset="0"/>
                    <a:cs typeface="Arial" panose="020B0604020202020204" pitchFamily="34" charset="0"/>
                  </a:rPr>
                  <a:t>what the </a:t>
                </a:r>
                <a:r>
                  <a:rPr lang="en-US" sz="253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530" dirty="0">
                    <a:latin typeface="Arial" panose="020B0604020202020204" pitchFamily="34" charset="0"/>
                    <a:cs typeface="Arial" panose="020B0604020202020204" pitchFamily="34" charset="0"/>
                  </a:rPr>
                  <a:t> term will be when you expand (</a:t>
                </a:r>
                <a:r>
                  <a:rPr lang="en-US" sz="253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530" dirty="0">
                    <a:latin typeface="Arial" panose="020B0604020202020204" pitchFamily="34" charset="0"/>
                    <a:cs typeface="Arial" panose="020B0604020202020204" pitchFamily="34" charset="0"/>
                  </a:rPr>
                  <a:t> + 6)</a:t>
                </a:r>
                <a:r>
                  <a:rPr lang="en-US" sz="253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53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253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2743200" algn="l"/>
                  </a:tabLst>
                </a:pPr>
                <a:r>
                  <a:rPr lang="en-US" sz="253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Expand </a:t>
                </a:r>
                <a:r>
                  <a:rPr lang="en-US" sz="2530" dirty="0">
                    <a:latin typeface="Arial" panose="020B0604020202020204" pitchFamily="34" charset="0"/>
                    <a:cs typeface="Arial" panose="020B0604020202020204" pitchFamily="34" charset="0"/>
                  </a:rPr>
                  <a:t>to check your prediction.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681" y="1234495"/>
                <a:ext cx="5236423" cy="5000536"/>
              </a:xfrm>
              <a:prstGeom prst="rect">
                <a:avLst/>
              </a:prstGeom>
              <a:blipFill rotWithShape="0">
                <a:blip r:embed="rId4"/>
                <a:stretch>
                  <a:fillRect l="-1746" t="-1220" b="-2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9 - Strengthen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flipH="1">
            <a:off x="271681" y="2829416"/>
            <a:ext cx="5193049" cy="830997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Q11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Use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values of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- 4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 found in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Q10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4289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299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681" y="1234495"/>
            <a:ext cx="5236423" cy="5322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Clr>
                <a:srgbClr val="C00000"/>
              </a:buClr>
              <a:buFont typeface="+mj-lt"/>
              <a:buAutoNum type="arabicPeriod" startAt="13"/>
              <a:tabLst>
                <a:tab pos="914400" algn="l"/>
                <a:tab pos="2743200" algn="l"/>
              </a:tabLst>
            </a:pPr>
            <a:r>
              <a:rPr lang="en-US" sz="253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0" dirty="0">
                <a:latin typeface="Arial" panose="020B0604020202020204" pitchFamily="34" charset="0"/>
                <a:cs typeface="Arial" panose="020B0604020202020204" pitchFamily="34" charset="0"/>
              </a:rPr>
              <a:t>Copy and </a:t>
            </a: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>complete</a:t>
            </a:r>
            <a:b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>	(</a:t>
            </a:r>
            <a:r>
              <a:rPr lang="en-US" sz="253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53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</a:t>
            </a: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53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53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3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>+ 4</a:t>
            </a:r>
            <a:r>
              <a:rPr lang="en-US" sz="253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53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</a:t>
            </a: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>	(</a:t>
            </a:r>
            <a:r>
              <a:rPr lang="en-US" sz="253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</a:t>
            </a: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53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53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</a:t>
            </a: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53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3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>+ 4</a:t>
            </a:r>
            <a:r>
              <a:rPr lang="en-US" sz="253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253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2"/>
              <a:tabLst>
                <a:tab pos="2743200" algn="l"/>
              </a:tabLst>
            </a:pP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>Solve </a:t>
            </a:r>
            <a:r>
              <a:rPr lang="en-US" sz="253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3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53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0" dirty="0">
                <a:latin typeface="Arial" panose="020B0604020202020204" pitchFamily="34" charset="0"/>
                <a:cs typeface="Arial" panose="020B0604020202020204" pitchFamily="34" charset="0"/>
              </a:rPr>
              <a:t>= 8 by completing the square</a:t>
            </a: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53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Clr>
                <a:srgbClr val="C00000"/>
              </a:buClr>
              <a:buFont typeface="+mj-lt"/>
              <a:buAutoNum type="arabicPeriod" startAt="13"/>
              <a:tabLst>
                <a:tab pos="914400" algn="l"/>
                <a:tab pos="2743200" algn="l"/>
              </a:tabLst>
            </a:pP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530" dirty="0">
                <a:latin typeface="Arial" panose="020B0604020202020204" pitchFamily="34" charset="0"/>
                <a:cs typeface="Arial" panose="020B0604020202020204" pitchFamily="34" charset="0"/>
              </a:rPr>
              <a:t>Copy and </a:t>
            </a: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>complete</a:t>
            </a:r>
            <a:b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>	(</a:t>
            </a:r>
            <a:r>
              <a:rPr lang="en-US" sz="253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53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</a:t>
            </a: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53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53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3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  <a:r>
              <a:rPr lang="en-US" sz="253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53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</a:t>
            </a: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>	(</a:t>
            </a:r>
            <a:r>
              <a:rPr lang="en-US" sz="253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53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</a:t>
            </a: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53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53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</a:t>
            </a: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53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3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  <a:r>
              <a:rPr lang="en-US" sz="253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  <a:p>
            <a:pPr marL="1028700" lvl="1" indent="-571500">
              <a:buClr>
                <a:srgbClr val="C00000"/>
              </a:buClr>
              <a:buFont typeface="+mj-lt"/>
              <a:buAutoNum type="alphaLcPeriod" startAt="2"/>
              <a:tabLst>
                <a:tab pos="914400" algn="l"/>
                <a:tab pos="2743200" algn="l"/>
              </a:tabLst>
            </a:pPr>
            <a:r>
              <a:rPr lang="en-US" sz="2530" dirty="0">
                <a:latin typeface="Arial" panose="020B0604020202020204" pitchFamily="34" charset="0"/>
                <a:cs typeface="Arial" panose="020B0604020202020204" pitchFamily="34" charset="0"/>
              </a:rPr>
              <a:t>Solve </a:t>
            </a:r>
            <a:r>
              <a:rPr lang="en-US" sz="253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3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  <a:r>
              <a:rPr lang="en-US" sz="253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0" dirty="0">
                <a:latin typeface="Arial" panose="020B0604020202020204" pitchFamily="34" charset="0"/>
                <a:cs typeface="Arial" panose="020B0604020202020204" pitchFamily="34" charset="0"/>
              </a:rPr>
              <a:t>= 9 by completing the square</a:t>
            </a: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5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9 - Strengthen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flipH="1">
            <a:off x="271681" y="3255795"/>
            <a:ext cx="5193049" cy="1154162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Q13b hint</a:t>
            </a:r>
            <a:r>
              <a:rPr lang="en-US" sz="2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Use your answer from part </a:t>
            </a:r>
            <a:r>
              <a:rPr lang="en-US" sz="23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Rearrange so you have (    )</a:t>
            </a:r>
            <a:r>
              <a:rPr lang="en-US" sz="23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</a:t>
            </a:r>
            <a:r>
              <a:rPr lang="en-US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 Take square </a:t>
            </a:r>
            <a:r>
              <a:rPr lang="en-US" sz="2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roots </a:t>
            </a:r>
            <a:r>
              <a:rPr lang="en-US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of both sides</a:t>
            </a:r>
            <a:r>
              <a:rPr lang="en-US" sz="2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en-US" sz="2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flipH="1">
            <a:off x="5580112" y="5858689"/>
            <a:ext cx="3214951" cy="769441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Q14b hint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Follow the method used in </a:t>
            </a:r>
            <a:r>
              <a:rPr lang="en-US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Q13.</a:t>
            </a:r>
            <a:endParaRPr lang="en-U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1555502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299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681" y="1234495"/>
            <a:ext cx="5236423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tabLst>
                <a:tab pos="914400" algn="l"/>
                <a:tab pos="2743200" algn="l"/>
              </a:tabLst>
            </a:pPr>
            <a:r>
              <a:rPr lang="en-US" sz="253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Simultaneous equations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  <a:tabLst>
                <a:tab pos="914400" algn="l"/>
                <a:tab pos="2743200" algn="l"/>
              </a:tabLst>
            </a:pP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>Solve </a:t>
            </a:r>
            <a:r>
              <a:rPr lang="en-US" sz="253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530" i="1" dirty="0">
                <a:latin typeface="Arial" panose="020B0604020202020204" pitchFamily="34" charset="0"/>
                <a:cs typeface="Arial" panose="020B0604020202020204" pitchFamily="34" charset="0"/>
              </a:rPr>
              <a:t>x + y</a:t>
            </a:r>
            <a:r>
              <a:rPr lang="en-US" sz="2530" dirty="0">
                <a:latin typeface="Arial" panose="020B0604020202020204" pitchFamily="34" charset="0"/>
                <a:cs typeface="Arial" panose="020B0604020202020204" pitchFamily="34" charset="0"/>
              </a:rPr>
              <a:t> = 10 when</a:t>
            </a:r>
          </a:p>
          <a:p>
            <a:pPr marL="1028700" lvl="1" indent="-571500">
              <a:buClr>
                <a:srgbClr val="C00000"/>
              </a:buClr>
              <a:buFont typeface="+mj-lt"/>
              <a:buAutoNum type="alphaLcPeriod"/>
              <a:tabLst>
                <a:tab pos="914400" algn="l"/>
                <a:tab pos="2743200" algn="l"/>
              </a:tabLst>
            </a:pPr>
            <a:r>
              <a:rPr lang="en-US" sz="253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0" dirty="0">
                <a:latin typeface="Arial" panose="020B0604020202020204" pitchFamily="34" charset="0"/>
                <a:cs typeface="Arial" panose="020B0604020202020204" pitchFamily="34" charset="0"/>
              </a:rPr>
              <a:t>= 3 </a:t>
            </a: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>	b.  </a:t>
            </a:r>
            <a:r>
              <a:rPr lang="en-US" sz="253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53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53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br>
              <a:rPr lang="en-US" sz="253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3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53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3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53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3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53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3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53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  <a:tabLst>
                <a:tab pos="914400" algn="l"/>
                <a:tab pos="2743200" algn="l"/>
              </a:tabLst>
            </a:pP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>Solve </a:t>
            </a:r>
            <a:r>
              <a:rPr lang="en-US" sz="2530" dirty="0">
                <a:latin typeface="Arial" panose="020B0604020202020204" pitchFamily="34" charset="0"/>
                <a:cs typeface="Arial" panose="020B0604020202020204" pitchFamily="34" charset="0"/>
              </a:rPr>
              <a:t>the simultaneous equations</a:t>
            </a:r>
          </a:p>
          <a:p>
            <a:pPr lvl="1">
              <a:buClr>
                <a:srgbClr val="C00000"/>
              </a:buClr>
              <a:tabLst>
                <a:tab pos="914400" algn="l"/>
                <a:tab pos="2743200" algn="l"/>
              </a:tabLst>
            </a:pPr>
            <a:r>
              <a:rPr lang="en-US" sz="253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53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530" i="1" dirty="0">
                <a:latin typeface="Arial" panose="020B0604020202020204" pitchFamily="34" charset="0"/>
                <a:cs typeface="Arial" panose="020B0604020202020204" pitchFamily="34" charset="0"/>
              </a:rPr>
              <a:t>+ y</a:t>
            </a:r>
            <a:r>
              <a:rPr lang="en-US" sz="2530" dirty="0">
                <a:latin typeface="Arial" panose="020B0604020202020204" pitchFamily="34" charset="0"/>
                <a:cs typeface="Arial" panose="020B0604020202020204" pitchFamily="34" charset="0"/>
              </a:rPr>
              <a:t> = 12 and </a:t>
            </a:r>
            <a:r>
              <a:rPr lang="en-US" sz="253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530" dirty="0">
                <a:latin typeface="Arial" panose="020B0604020202020204" pitchFamily="34" charset="0"/>
                <a:cs typeface="Arial" panose="020B0604020202020204" pitchFamily="34" charset="0"/>
              </a:rPr>
              <a:t> = 2</a:t>
            </a:r>
            <a:r>
              <a:rPr lang="en-US" sz="253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9 - Strengthen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flipH="1">
            <a:off x="269242" y="2617180"/>
            <a:ext cx="5183231" cy="830997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Q1a hint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Substitute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place of 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rearrange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find 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24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251520" y="3534107"/>
            <a:ext cx="5183231" cy="830997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Q1b hint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Substitute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place of 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rearrange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find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24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246956" y="5735839"/>
            <a:ext cx="5183231" cy="830997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 hint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the method used in 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3698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299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71681" y="1234495"/>
                <a:ext cx="5236423" cy="54580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14350" indent="-514350">
                  <a:buClr>
                    <a:srgbClr val="C00000"/>
                  </a:buClr>
                  <a:buFont typeface="+mj-lt"/>
                  <a:buAutoNum type="arabicPeriod" startAt="3"/>
                  <a:tabLst>
                    <a:tab pos="457200" algn="l"/>
                    <a:tab pos="971550" algn="l"/>
                    <a:tab pos="2743200" algn="l"/>
                  </a:tabLst>
                </a:pPr>
                <a:r>
                  <a:rPr lang="en-US" sz="2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Check this solution to a pair of simultaneous equations. </a:t>
                </a:r>
                <a:endParaRPr lang="en-US" sz="2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spcAft>
                    <a:spcPts val="0"/>
                  </a:spcAft>
                  <a:tabLst>
                    <a:tab pos="457200" algn="l"/>
                    <a:tab pos="971550" algn="l"/>
                    <a:tab pos="2743200" algn="l"/>
                  </a:tabLst>
                </a:pP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①  2</a:t>
                </a:r>
                <a:r>
                  <a:rPr lang="en-US" sz="2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+ 5</a:t>
                </a:r>
                <a:r>
                  <a:rPr lang="en-US" sz="2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-5    ②  3</a:t>
                </a:r>
                <a:r>
                  <a:rPr lang="en-US" sz="2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+ 4</a:t>
                </a:r>
                <a:r>
                  <a:rPr lang="en-US" sz="2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-6 </a:t>
                </a:r>
                <a:b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000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	Rearrange ① to make </a:t>
                </a:r>
                <a:r>
                  <a:rPr lang="en-US" sz="2000" i="1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y</a:t>
                </a:r>
                <a:r>
                  <a:rPr lang="en-US" sz="2000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 the 	subject: 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−5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smtClean="0">
                    <a:solidFill>
                      <a:srgbClr val="002060"/>
                    </a:solidFill>
                    <a:latin typeface="Comic Sans MS" panose="030F0702030302020204" pitchFamily="66" charset="0"/>
                  </a:rPr>
                  <a:t>③</a:t>
                </a:r>
                <a:r>
                  <a:rPr lang="en-US" sz="2000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/>
                </a:r>
                <a:br>
                  <a:rPr lang="en-US" sz="2000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</a:br>
                <a:r>
                  <a:rPr lang="en-US" sz="2000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Simplify </a:t>
                </a:r>
                <a:r>
                  <a:rPr lang="en-US" sz="2000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and solve: </a:t>
                </a:r>
                <a:r>
                  <a:rPr lang="en-US" sz="2000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/>
                </a:r>
                <a:br>
                  <a:rPr lang="en-US" sz="2000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</a:br>
                <a:r>
                  <a:rPr lang="en-US" sz="2000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	       9</a:t>
                </a:r>
                <a:r>
                  <a:rPr lang="en-US" sz="2000" i="1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x</a:t>
                </a:r>
                <a:r>
                  <a:rPr lang="en-US" sz="2000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+ 4(-</a:t>
                </a:r>
                <a:r>
                  <a:rPr lang="en-US" sz="2000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2x - 5</a:t>
                </a:r>
                <a:r>
                  <a:rPr lang="en-US" sz="2000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) = -</a:t>
                </a:r>
                <a:r>
                  <a:rPr lang="en-US" sz="2000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18 </a:t>
                </a:r>
              </a:p>
              <a:p>
                <a:pPr marL="457200">
                  <a:spcAft>
                    <a:spcPts val="0"/>
                  </a:spcAft>
                  <a:tabLst>
                    <a:tab pos="457200" algn="l"/>
                    <a:tab pos="971550" algn="l"/>
                    <a:tab pos="2743200" algn="l"/>
                  </a:tabLst>
                </a:pPr>
                <a:r>
                  <a:rPr lang="en-US" sz="2000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	</a:t>
                </a:r>
                <a:r>
                  <a:rPr lang="en-US" sz="2000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     9x - 8x- </a:t>
                </a:r>
                <a:r>
                  <a:rPr lang="en-US" sz="2000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20 = -</a:t>
                </a:r>
                <a:r>
                  <a:rPr lang="en-US" sz="2000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18 </a:t>
                </a:r>
              </a:p>
              <a:p>
                <a:pPr marL="457200">
                  <a:spcAft>
                    <a:spcPts val="0"/>
                  </a:spcAft>
                  <a:tabLst>
                    <a:tab pos="457200" algn="l"/>
                    <a:tab pos="971550" algn="l"/>
                    <a:tab pos="2743200" algn="l"/>
                  </a:tabLst>
                </a:pPr>
                <a:r>
                  <a:rPr lang="en-US" sz="2000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	</a:t>
                </a:r>
                <a:r>
                  <a:rPr lang="en-US" sz="2000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              x -20 </a:t>
                </a:r>
                <a:r>
                  <a:rPr lang="en-US" sz="2000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= -</a:t>
                </a:r>
                <a:r>
                  <a:rPr lang="en-US" sz="2000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18 </a:t>
                </a:r>
              </a:p>
              <a:p>
                <a:pPr marL="457200">
                  <a:spcAft>
                    <a:spcPts val="0"/>
                  </a:spcAft>
                  <a:tabLst>
                    <a:tab pos="457200" algn="l"/>
                    <a:tab pos="971550" algn="l"/>
                    <a:tab pos="2743200" algn="l"/>
                  </a:tabLst>
                </a:pPr>
                <a:r>
                  <a:rPr lang="en-US" sz="2000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	</a:t>
                </a:r>
                <a:r>
                  <a:rPr lang="en-US" sz="2000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                     x </a:t>
                </a:r>
                <a:r>
                  <a:rPr lang="en-US" sz="2000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= </a:t>
                </a:r>
                <a:r>
                  <a:rPr lang="en-US" sz="2000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2</a:t>
                </a:r>
                <a:br>
                  <a:rPr lang="en-US" sz="2000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</a:br>
                <a:r>
                  <a:rPr lang="en-US" sz="2000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Substitute </a:t>
                </a:r>
              </a:p>
              <a:p>
                <a:pPr marL="457200">
                  <a:spcAft>
                    <a:spcPts val="0"/>
                  </a:spcAft>
                  <a:tabLst>
                    <a:tab pos="457200" algn="l"/>
                    <a:tab pos="971550" algn="l"/>
                    <a:tab pos="2743200" algn="l"/>
                  </a:tabLst>
                </a:pPr>
                <a:r>
                  <a:rPr lang="en-US" sz="2000" i="1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	</a:t>
                </a:r>
                <a:r>
                  <a:rPr lang="en-US" sz="2000" i="1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x</a:t>
                </a:r>
                <a:r>
                  <a:rPr lang="en-US" sz="2000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= 2 </a:t>
                </a:r>
                <a:r>
                  <a:rPr lang="en-US" sz="2000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into ①: 2 </a:t>
                </a:r>
                <a:r>
                  <a:rPr lang="en-US" sz="2000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x 2 + </a:t>
                </a:r>
                <a:r>
                  <a:rPr lang="en-US" sz="2000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3</a:t>
                </a:r>
                <a:r>
                  <a:rPr lang="en-US" sz="2000" i="1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y</a:t>
                </a:r>
                <a:r>
                  <a:rPr lang="en-US" sz="2000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= -5 </a:t>
                </a:r>
                <a:endParaRPr lang="en-US" sz="2000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  <a:p>
                <a:pPr marL="457200">
                  <a:spcAft>
                    <a:spcPts val="0"/>
                  </a:spcAft>
                  <a:tabLst>
                    <a:tab pos="457200" algn="l"/>
                    <a:tab pos="971550" algn="l"/>
                    <a:tab pos="2743200" algn="l"/>
                  </a:tabLst>
                </a:pPr>
                <a:r>
                  <a:rPr lang="en-US" sz="2000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Solve </a:t>
                </a:r>
                <a:r>
                  <a:rPr lang="en-US" sz="2000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for </a:t>
                </a:r>
                <a:r>
                  <a:rPr lang="en-US" sz="2000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y: </a:t>
                </a:r>
                <a:r>
                  <a:rPr lang="en-US" sz="2000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4 </a:t>
                </a:r>
                <a:r>
                  <a:rPr lang="en-US" sz="2000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+ 3</a:t>
                </a:r>
                <a:r>
                  <a:rPr lang="en-US" sz="2000" i="1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y</a:t>
                </a:r>
                <a:r>
                  <a:rPr lang="en-US" sz="2000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= -</a:t>
                </a:r>
                <a:r>
                  <a:rPr lang="en-US" sz="2000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5</a:t>
                </a:r>
              </a:p>
              <a:p>
                <a:pPr marL="457200">
                  <a:spcAft>
                    <a:spcPts val="0"/>
                  </a:spcAft>
                  <a:tabLst>
                    <a:tab pos="457200" algn="l"/>
                    <a:tab pos="971550" algn="l"/>
                    <a:tab pos="2743200" algn="l"/>
                  </a:tabLst>
                </a:pPr>
                <a:r>
                  <a:rPr lang="en-US" sz="2000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	</a:t>
                </a:r>
                <a:r>
                  <a:rPr lang="en-US" sz="2000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3y = -9</a:t>
                </a:r>
              </a:p>
              <a:p>
                <a:pPr marL="457200">
                  <a:spcAft>
                    <a:spcPts val="0"/>
                  </a:spcAft>
                  <a:tabLst>
                    <a:tab pos="457200" algn="l"/>
                    <a:tab pos="971550" algn="l"/>
                    <a:tab pos="2743200" algn="l"/>
                  </a:tabLst>
                </a:pPr>
                <a:r>
                  <a:rPr lang="en-US" sz="2000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	</a:t>
                </a:r>
                <a:r>
                  <a:rPr lang="en-US" sz="2000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y = -3</a:t>
                </a:r>
                <a:endParaRPr lang="en-US" sz="2000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457200" algn="l"/>
                    <a:tab pos="971550" algn="l"/>
                    <a:tab pos="2743200" algn="l"/>
                  </a:tabLst>
                </a:pP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Check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answers by substituting them into 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2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+ 4</a:t>
                </a:r>
                <a:r>
                  <a:rPr lang="en-US" sz="2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-6.</a:t>
                </a:r>
                <a:endParaRPr lang="en-US" sz="20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681" y="1234495"/>
                <a:ext cx="5236423" cy="5458033"/>
              </a:xfrm>
              <a:prstGeom prst="rect">
                <a:avLst/>
              </a:prstGeom>
              <a:blipFill rotWithShape="0">
                <a:blip r:embed="rId4"/>
                <a:stretch>
                  <a:fillRect l="-1281" t="-559" b="-1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9 - Strengthen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622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299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681" y="1234495"/>
            <a:ext cx="5236423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rgbClr val="C00000"/>
              </a:buClr>
              <a:buFont typeface="+mj-lt"/>
              <a:buAutoNum type="arabicPeriod" startAt="4"/>
              <a:tabLst>
                <a:tab pos="971550" algn="l"/>
                <a:tab pos="2743200" algn="l"/>
              </a:tabLst>
            </a:pP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Solve the simultaneous equations </a:t>
            </a:r>
            <a:b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+ 2</a:t>
            </a: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= -8</a:t>
            </a:r>
            <a:b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-2</a:t>
            </a: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= 14</a:t>
            </a:r>
          </a:p>
          <a:p>
            <a:pPr marL="400050" indent="-400050">
              <a:buClr>
                <a:srgbClr val="C00000"/>
              </a:buClr>
              <a:buFont typeface="+mj-lt"/>
              <a:buAutoNum type="arabicPeriod" startAt="4"/>
              <a:tabLst>
                <a:tab pos="971550" algn="l"/>
                <a:tab pos="2743200" algn="l"/>
              </a:tabLst>
            </a:pP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Here are two simultaneous equations. </a:t>
            </a:r>
            <a:b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1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- 2</a:t>
            </a: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= 6 + y 	</a:t>
            </a:r>
            <a:b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= 14</a:t>
            </a:r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Rearrange 5</a:t>
            </a: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= 4 to make </a:t>
            </a: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the subject, </a:t>
            </a:r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Substitute your answer to part </a:t>
            </a:r>
            <a:r>
              <a:rPr lang="en-US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in place of </a:t>
            </a: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in the first equation, </a:t>
            </a:r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Simplify the equation by collecting like terms, </a:t>
            </a:r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Solve the quadratic equation, </a:t>
            </a:r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Substitute for </a:t>
            </a: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to find </a:t>
            </a: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9 - Strengthen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2204864"/>
            <a:ext cx="548640" cy="5486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flipH="1">
            <a:off x="256849" y="5877272"/>
            <a:ext cx="5251255" cy="646331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 hint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them with 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terms above each other. Follow the method used in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2149327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299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681" y="1234495"/>
            <a:ext cx="79318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6"/>
              <a:tabLst>
                <a:tab pos="971550" algn="l"/>
                <a:tab pos="2743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Solve the simultaneous equations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4 +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>
              <a:buClr>
                <a:srgbClr val="C00000"/>
              </a:buClr>
              <a:tabLst>
                <a:tab pos="971550" algn="l"/>
                <a:tab pos="2743200" algn="l"/>
              </a:tabLst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Inequalities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  <a:tabLst>
                <a:tab pos="97155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inequalities for these number lines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97155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9 - Strengthen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flipH="1">
            <a:off x="3540057" y="1844824"/>
            <a:ext cx="5253487" cy="430887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Q6 hint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the method used 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Q5.</a:t>
            </a:r>
            <a:endParaRPr lang="en-US" sz="22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840" y="1196752"/>
            <a:ext cx="548640" cy="5486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307551" y="3224299"/>
            <a:ext cx="288032" cy="2880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11" idx="6"/>
            <a:endCxn id="13" idx="2"/>
          </p:cNvCxnSpPr>
          <p:nvPr/>
        </p:nvCxnSpPr>
        <p:spPr>
          <a:xfrm flipV="1">
            <a:off x="1595583" y="3356992"/>
            <a:ext cx="1965650" cy="11323"/>
          </a:xfrm>
          <a:prstGeom prst="straightConnector1">
            <a:avLst/>
          </a:prstGeom>
          <a:ln w="38100">
            <a:solidFill>
              <a:schemeClr val="tx1"/>
            </a:solidFill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3561233" y="3212976"/>
            <a:ext cx="288032" cy="288032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115616" y="3702928"/>
            <a:ext cx="2928497" cy="14104"/>
          </a:xfrm>
          <a:prstGeom prst="straightConnector1">
            <a:avLst/>
          </a:prstGeom>
          <a:ln w="38100">
            <a:solidFill>
              <a:schemeClr val="tx1"/>
            </a:solidFill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379817" y="3551125"/>
            <a:ext cx="0" cy="3819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756081" y="3553966"/>
            <a:ext cx="0" cy="3819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394450" y="3707740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-2             </a:t>
            </a:r>
            <a:r>
              <a:rPr lang="en-US" b="1" i="1" dirty="0" smtClean="0"/>
              <a:t>x</a:t>
            </a:r>
            <a:r>
              <a:rPr lang="en-US" b="1" dirty="0" smtClean="0"/>
              <a:t>             1</a:t>
            </a:r>
            <a:endParaRPr lang="en-US" b="1" dirty="0"/>
          </a:p>
        </p:txBody>
      </p:sp>
      <p:sp>
        <p:nvSpPr>
          <p:cNvPr id="20" name="Oval 19"/>
          <p:cNvSpPr/>
          <p:nvPr/>
        </p:nvSpPr>
        <p:spPr>
          <a:xfrm>
            <a:off x="5867886" y="3224299"/>
            <a:ext cx="288032" cy="28803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>
            <a:stCxn id="20" idx="6"/>
            <a:endCxn id="23" idx="2"/>
          </p:cNvCxnSpPr>
          <p:nvPr/>
        </p:nvCxnSpPr>
        <p:spPr>
          <a:xfrm flipV="1">
            <a:off x="6155918" y="3356992"/>
            <a:ext cx="1965650" cy="11323"/>
          </a:xfrm>
          <a:prstGeom prst="straightConnector1">
            <a:avLst/>
          </a:prstGeom>
          <a:ln w="38100">
            <a:solidFill>
              <a:schemeClr val="tx1"/>
            </a:solidFill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8121568" y="3212976"/>
            <a:ext cx="288032" cy="288032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5675951" y="3702928"/>
            <a:ext cx="2928497" cy="14104"/>
          </a:xfrm>
          <a:prstGeom prst="straightConnector1">
            <a:avLst/>
          </a:prstGeom>
          <a:ln w="38100">
            <a:solidFill>
              <a:schemeClr val="tx1"/>
            </a:solidFill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940152" y="3551125"/>
            <a:ext cx="0" cy="3819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316416" y="3553966"/>
            <a:ext cx="0" cy="3819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954785" y="3707740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</a:t>
            </a:r>
            <a:r>
              <a:rPr lang="en-US" b="1" dirty="0" smtClean="0"/>
              <a:t>             </a:t>
            </a:r>
            <a:r>
              <a:rPr lang="en-US" b="1" i="1" dirty="0" smtClean="0"/>
              <a:t>x</a:t>
            </a:r>
            <a:r>
              <a:rPr lang="en-US" b="1" dirty="0" smtClean="0"/>
              <a:t>             10</a:t>
            </a:r>
            <a:endParaRPr lang="en-US" b="1" dirty="0"/>
          </a:p>
        </p:txBody>
      </p:sp>
      <p:sp>
        <p:nvSpPr>
          <p:cNvPr id="28" name="Oval 27"/>
          <p:cNvSpPr/>
          <p:nvPr/>
        </p:nvSpPr>
        <p:spPr>
          <a:xfrm>
            <a:off x="3467791" y="4160403"/>
            <a:ext cx="288032" cy="2880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>
            <a:stCxn id="28" idx="6"/>
            <a:endCxn id="30" idx="2"/>
          </p:cNvCxnSpPr>
          <p:nvPr/>
        </p:nvCxnSpPr>
        <p:spPr>
          <a:xfrm flipV="1">
            <a:off x="3755823" y="4293096"/>
            <a:ext cx="1965650" cy="11323"/>
          </a:xfrm>
          <a:prstGeom prst="straightConnector1">
            <a:avLst/>
          </a:prstGeom>
          <a:ln w="38100">
            <a:solidFill>
              <a:schemeClr val="tx1"/>
            </a:solidFill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721473" y="4149080"/>
            <a:ext cx="288032" cy="288032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3275856" y="4639032"/>
            <a:ext cx="2928497" cy="14104"/>
          </a:xfrm>
          <a:prstGeom prst="straightConnector1">
            <a:avLst/>
          </a:prstGeom>
          <a:ln w="38100">
            <a:solidFill>
              <a:schemeClr val="tx1"/>
            </a:solidFill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540057" y="4487229"/>
            <a:ext cx="0" cy="3819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916321" y="4490070"/>
            <a:ext cx="0" cy="3819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631634" y="4643844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             x             8</a:t>
            </a:r>
            <a:endParaRPr lang="en-US" b="1" dirty="0"/>
          </a:p>
        </p:txBody>
      </p:sp>
      <p:sp>
        <p:nvSpPr>
          <p:cNvPr id="35" name="Rectangle 34"/>
          <p:cNvSpPr/>
          <p:nvPr/>
        </p:nvSpPr>
        <p:spPr>
          <a:xfrm flipH="1">
            <a:off x="7164288" y="4103057"/>
            <a:ext cx="1656184" cy="1054135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>
              <a:lnSpc>
                <a:spcPts val="2500"/>
              </a:lnSpc>
            </a:pP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 hint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lnSpc>
                <a:spcPts val="2500"/>
              </a:lnSpc>
            </a:pP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≥ 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sz="22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71681" y="5240523"/>
            <a:ext cx="8508467" cy="134059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23383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900" dirty="0"/>
              <a:t>9.1 – Solving Quadratic Equations 1</a:t>
            </a:r>
            <a:endParaRPr lang="en-GB" sz="39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281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48965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/>
              <a:tabLst>
                <a:tab pos="10795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Which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factor pairs of -12 have a difference of +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8?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  <a:tabLst>
                <a:tab pos="10795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Factorise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69963" lvl="1" indent="-512763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– 5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b.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– 4</a:t>
            </a:r>
          </a:p>
          <a:p>
            <a:pPr marL="969963" lvl="1" indent="-512763">
              <a:buClr>
                <a:srgbClr val="C00000"/>
              </a:buClr>
              <a:buFont typeface="+mj-lt"/>
              <a:buAutoNum type="alphaLcPeriod" startAt="3"/>
              <a:tabLst>
                <a:tab pos="1079500" algn="l"/>
                <a:tab pos="2743200" algn="l"/>
              </a:tabLst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+ 3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- 10</a:t>
            </a:r>
          </a:p>
          <a:p>
            <a:pPr marL="512763" indent="-512763">
              <a:buClr>
                <a:srgbClr val="C00000"/>
              </a:buClr>
              <a:buFont typeface="+mj-lt"/>
              <a:buAutoNum type="arabicPeriod"/>
              <a:tabLst>
                <a:tab pos="10795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Solve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find the value of z.</a:t>
            </a:r>
          </a:p>
          <a:p>
            <a:pPr marL="969963" lvl="1" indent="-512763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= 108	</a:t>
            </a:r>
          </a:p>
          <a:p>
            <a:pPr marL="969963" lvl="1" indent="-512763">
              <a:buClr>
                <a:srgbClr val="C00000"/>
              </a:buClr>
              <a:buFont typeface="+mj-lt"/>
              <a:buAutoNum type="alphaLcPeriod"/>
              <a:tabLst>
                <a:tab pos="10795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+ 1 = 33</a:t>
            </a:r>
          </a:p>
          <a:p>
            <a:pPr marL="969963" lvl="1" indent="-512763">
              <a:buClr>
                <a:srgbClr val="C00000"/>
              </a:buClr>
              <a:buFont typeface="+mj-lt"/>
              <a:buAutoNum type="alphaLcPeriod" startAt="3"/>
              <a:tabLst>
                <a:tab pos="10795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– 100 = 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2393" y="4581128"/>
            <a:ext cx="4932626" cy="938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/>
              <a:t>Questions in this unit are targeted at the steps indicated</a:t>
            </a:r>
            <a:r>
              <a:rPr lang="en-US" sz="2200" dirty="0" smtClean="0"/>
              <a:t>.</a:t>
            </a:r>
            <a:br>
              <a:rPr lang="en-US" sz="2200" dirty="0" smtClean="0"/>
            </a:br>
            <a:endParaRPr lang="en-US" sz="900" dirty="0"/>
          </a:p>
        </p:txBody>
      </p:sp>
      <p:grpSp>
        <p:nvGrpSpPr>
          <p:cNvPr id="7" name="Group 6"/>
          <p:cNvGrpSpPr/>
          <p:nvPr/>
        </p:nvGrpSpPr>
        <p:grpSpPr>
          <a:xfrm>
            <a:off x="275085" y="5373216"/>
            <a:ext cx="4939934" cy="1179130"/>
            <a:chOff x="150164" y="6494199"/>
            <a:chExt cx="5213924" cy="1179130"/>
          </a:xfrm>
        </p:grpSpPr>
        <p:sp>
          <p:nvSpPr>
            <p:cNvPr id="8" name="Rectangle 7"/>
            <p:cNvSpPr/>
            <p:nvPr/>
          </p:nvSpPr>
          <p:spPr>
            <a:xfrm flipH="1">
              <a:off x="150164" y="6673055"/>
              <a:ext cx="5213924" cy="100027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74320" rtlCol="0" anchor="t" anchorCtr="0">
              <a:spAutoFit/>
            </a:bodyPr>
            <a:lstStyle/>
            <a:p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Solving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 quadratic equation means finding values for the unknown that fit.</a:t>
              </a:r>
            </a:p>
          </p:txBody>
        </p:sp>
        <p:sp>
          <p:nvSpPr>
            <p:cNvPr id="9" name="Pentagon 8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1</a:t>
              </a:r>
              <a:endParaRPr lang="en-US" sz="2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Flowchart: Delay 9"/>
          <p:cNvSpPr/>
          <p:nvPr/>
        </p:nvSpPr>
        <p:spPr>
          <a:xfrm flipH="1">
            <a:off x="5215019" y="1196752"/>
            <a:ext cx="365093" cy="5369378"/>
          </a:xfrm>
          <a:prstGeom prst="flowChartDelay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7540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300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681" y="1234495"/>
            <a:ext cx="5236423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rgbClr val="C00000"/>
              </a:buClr>
              <a:buFont typeface="+mj-lt"/>
              <a:buAutoNum type="arabicPeriod" startAt="2"/>
              <a:tabLst>
                <a:tab pos="800100" algn="l"/>
                <a:tab pos="2743200" algn="l"/>
              </a:tabLst>
            </a:pPr>
            <a:r>
              <a:rPr lang="en-US" sz="2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	Show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these inequalities on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	number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lines.</a:t>
            </a:r>
          </a:p>
          <a:p>
            <a:pPr marL="1200150" lvl="2" indent="-400050">
              <a:buClr>
                <a:srgbClr val="C00000"/>
              </a:buClr>
              <a:buFont typeface="+mj-lt"/>
              <a:buAutoNum type="romanLcPeriod"/>
              <a:tabLst>
                <a:tab pos="2343150" algn="l"/>
              </a:tabLst>
            </a:pP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&gt; 3 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≤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3 ≤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&lt;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  <a:p>
            <a:pPr marL="800100" lvl="1" indent="-400050">
              <a:buClr>
                <a:srgbClr val="C00000"/>
              </a:buClr>
              <a:buFont typeface="+mj-lt"/>
              <a:buAutoNum type="alphaLcPeriod" startAt="2"/>
              <a:tabLst>
                <a:tab pos="234315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two integer values that satisfy each inequality.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2"/>
              <a:tabLst>
                <a:tab pos="971550" algn="l"/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Draw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a number line to show each inequality,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971550" algn="l"/>
                <a:tab pos="2743200" algn="l"/>
              </a:tabLst>
            </a:pP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≥ 0 	</a:t>
            </a:r>
            <a:r>
              <a:rPr lang="en-US" sz="2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&lt;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≥ 1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3"/>
              <a:tabLst>
                <a:tab pos="971550" algn="l"/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-2 &lt; x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4	</a:t>
            </a:r>
            <a:r>
              <a:rPr lang="en-US" sz="2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-4 ≤ x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5"/>
              <a:tabLst>
                <a:tab pos="971550" algn="l"/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all the possible integer values for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2"/>
              <a:tabLst>
                <a:tab pos="971550" algn="l"/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Solve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these inequalities,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971550" algn="l"/>
                <a:tab pos="2743200" algn="l"/>
              </a:tabLst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– 3 &gt; 5 	</a:t>
            </a:r>
            <a:r>
              <a:rPr lang="en-US" sz="2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&lt; 4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971550" algn="l"/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2 &lt; 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+ 1 &lt; 5 </a:t>
            </a:r>
            <a:endParaRPr lang="en-US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4"/>
              <a:tabLst>
                <a:tab pos="971550" algn="l"/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- 4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9 - Strengthen</a:t>
            </a:r>
            <a:endParaRPr lang="en-US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4005064"/>
            <a:ext cx="548640" cy="54864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 flipH="1">
            <a:off x="5567053" y="4566027"/>
            <a:ext cx="3193937" cy="2031325"/>
          </a:xfrm>
          <a:prstGeom prst="rect">
            <a:avLst/>
          </a:prstGeom>
          <a:solidFill>
            <a:srgbClr val="FCF0E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 hint</a:t>
            </a:r>
            <a:r>
              <a:rPr lang="en-US" sz="2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Solve using the same method as for an equation. Remember</a:t>
            </a:r>
            <a:r>
              <a:rPr lang="en-US" sz="2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59450" t="56930" r="21475" b="34043"/>
          <a:stretch/>
        </p:blipFill>
        <p:spPr>
          <a:xfrm>
            <a:off x="5652121" y="5656853"/>
            <a:ext cx="3024335" cy="85876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8564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300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681" y="1234495"/>
            <a:ext cx="523642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5"/>
              <a:tabLst>
                <a:tab pos="914400" algn="l"/>
                <a:tab pos="2743200" algn="l"/>
              </a:tabLst>
            </a:pP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Solve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 &lt; 3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- 1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2"/>
              <a:tabLst>
                <a:tab pos="2743200" algn="l"/>
              </a:tabLs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Solve 3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- 1 &lt; 11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2"/>
              <a:tabLst>
                <a:tab pos="2743200" algn="l"/>
              </a:tabLs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Find the possible integer values for 2 &lt; 3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– 1 &lt; 11</a:t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400050">
              <a:buClr>
                <a:srgbClr val="C00000"/>
              </a:buClr>
              <a:buFont typeface="+mj-lt"/>
              <a:buAutoNum type="arabicPeriod" startAt="5"/>
              <a:tabLst>
                <a:tab pos="800100" algn="l"/>
                <a:tab pos="2743200" algn="l"/>
              </a:tabLs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Find the possible integer values for 4 &lt; 4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+ 5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9 - Strengthen</a:t>
            </a:r>
            <a:endParaRPr lang="en-US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 flipH="1">
            <a:off x="251519" y="3122965"/>
            <a:ext cx="5256584" cy="954107"/>
          </a:xfrm>
          <a:prstGeom prst="rect">
            <a:avLst/>
          </a:prstGeom>
          <a:solidFill>
            <a:srgbClr val="FCF0E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Q5c hint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Use your answers from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write 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 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en-US" sz="28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251520" y="5589240"/>
            <a:ext cx="5256584" cy="954107"/>
          </a:xfrm>
          <a:prstGeom prst="rect">
            <a:avLst/>
          </a:prstGeom>
          <a:solidFill>
            <a:srgbClr val="FCF0E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Q6 hint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Follow the method used in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Q5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06383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300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681" y="1234495"/>
            <a:ext cx="523642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 startAt="7"/>
              <a:tabLst>
                <a:tab pos="914400" algn="l"/>
                <a:tab pos="2743200" algn="l"/>
              </a:tabLs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Show the solutions to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Q5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Q6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on number lines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7"/>
              <a:tabLst>
                <a:tab pos="914400" algn="l"/>
                <a:tab pos="2743200" algn="l"/>
              </a:tabLs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set notation, x ≤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 is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3).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Write these inequalities in set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notation: </a:t>
            </a:r>
          </a:p>
          <a:p>
            <a:pPr marL="971550" lvl="1" indent="-514350">
              <a:buClr>
                <a:srgbClr val="C00000"/>
              </a:buClr>
              <a:buFont typeface="+mj-lt"/>
              <a:buAutoNum type="alphaLcPeriod"/>
              <a:tabLst>
                <a:tab pos="914400" algn="l"/>
                <a:tab pos="2743200" algn="l"/>
              </a:tabLst>
            </a:pP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&gt; 4 </a:t>
            </a:r>
          </a:p>
          <a:p>
            <a:pPr marL="971550" lvl="1" indent="-514350">
              <a:buClr>
                <a:srgbClr val="C00000"/>
              </a:buClr>
              <a:buFont typeface="+mj-lt"/>
              <a:buAutoNum type="alphaLcPeriod"/>
              <a:tabLst>
                <a:tab pos="914400" algn="l"/>
                <a:tab pos="2743200" algn="l"/>
              </a:tabLst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&lt; 7</a:t>
            </a:r>
          </a:p>
          <a:p>
            <a:pPr marL="971550" lvl="1" indent="-514350">
              <a:buClr>
                <a:srgbClr val="C00000"/>
              </a:buClr>
              <a:buFont typeface="+mj-lt"/>
              <a:buAutoNum type="alphaLcPeriod"/>
              <a:tabLst>
                <a:tab pos="914400" algn="l"/>
                <a:tab pos="2743200" algn="l"/>
              </a:tabLst>
            </a:pP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≥ 5</a:t>
            </a:r>
          </a:p>
          <a:p>
            <a:pPr marL="971550" lvl="1" indent="-514350">
              <a:buClr>
                <a:srgbClr val="C00000"/>
              </a:buClr>
              <a:buFont typeface="+mj-lt"/>
              <a:buAutoNum type="alphaLcPeriod"/>
              <a:tabLst>
                <a:tab pos="914400" algn="l"/>
                <a:tab pos="2743200" algn="l"/>
              </a:tabLs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x &lt; 3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9 - Strengthen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251520" y="5589240"/>
            <a:ext cx="5256584" cy="954107"/>
          </a:xfrm>
          <a:prstGeom prst="rect">
            <a:avLst/>
          </a:prstGeom>
          <a:solidFill>
            <a:srgbClr val="FCF0E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Q8 hint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Write 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 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around the inequality.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2016264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895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637757" y="1877924"/>
            <a:ext cx="3200036" cy="467703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300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681" y="1916832"/>
            <a:ext cx="5236423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/>
              <a:tabLst>
                <a:tab pos="857250" algn="l"/>
                <a:tab pos="2743200" algn="l"/>
              </a:tabLst>
            </a:pPr>
            <a:r>
              <a:rPr lang="en-US" sz="235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product of two consecutive numbers is 30. </a:t>
            </a:r>
            <a:endParaRPr lang="en-US" sz="23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857250" algn="l"/>
                <a:tab pos="2743200" algn="l"/>
              </a:tabLst>
            </a:pPr>
            <a:r>
              <a:rPr lang="en-US" sz="2350" dirty="0" smtClean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US" sz="2350" dirty="0" smtClean="0">
                <a:latin typeface="Arial" panose="020B0604020202020204" pitchFamily="34" charset="0"/>
                <a:cs typeface="Arial" panose="020B0604020202020204" pitchFamily="34" charset="0"/>
              </a:rPr>
              <a:t>using </a:t>
            </a: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algebra, </a:t>
            </a:r>
            <a:endParaRPr lang="en-US" sz="23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857250" algn="l"/>
                <a:tab pos="2743200" algn="l"/>
              </a:tabLst>
            </a:pPr>
            <a:r>
              <a:rPr lang="en-US" sz="2350" dirty="0" smtClean="0">
                <a:latin typeface="Arial" panose="020B0604020202020204" pitchFamily="34" charset="0"/>
                <a:cs typeface="Arial" panose="020B0604020202020204" pitchFamily="34" charset="0"/>
              </a:rPr>
              <a:t>Solve </a:t>
            </a: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your equation to find the two numbers.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  <a:tabLst>
                <a:tab pos="857250" algn="l"/>
                <a:tab pos="2743200" algn="l"/>
              </a:tabLst>
            </a:pPr>
            <a:r>
              <a:rPr lang="en-US" sz="235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lawn is 4 m longer than it is wide. The total area of the lawn is 30 </a:t>
            </a:r>
            <a:r>
              <a:rPr lang="en-US" sz="235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35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35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3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5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350" dirty="0">
                <a:latin typeface="Arial" panose="020B0604020202020204" pitchFamily="34" charset="0"/>
                <a:cs typeface="Arial" panose="020B0604020202020204" pitchFamily="34" charset="0"/>
              </a:rPr>
              <a:t>is its perimeter? Give your answer to 2 decimal places</a:t>
            </a:r>
            <a:r>
              <a:rPr lang="en-US" sz="235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9 - Extend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832" y="1916832"/>
            <a:ext cx="548640" cy="548640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712210"/>
              </p:ext>
            </p:extLst>
          </p:nvPr>
        </p:nvGraphicFramePr>
        <p:xfrm>
          <a:off x="251518" y="1228696"/>
          <a:ext cx="8568952" cy="57912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8568952"/>
              </a:tblGrid>
              <a:tr h="427528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Extend</a:t>
                      </a:r>
                      <a:endParaRPr lang="en-US" sz="32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 flipH="1">
            <a:off x="251520" y="5733256"/>
            <a:ext cx="5309150" cy="800219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Q1a </a:t>
            </a:r>
            <a:r>
              <a:rPr lang="en-US" sz="2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x for the first number. The next consecutive number </a:t>
            </a:r>
            <a:r>
              <a:rPr lang="en-US" sz="2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3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</a:t>
            </a:r>
            <a:endParaRPr lang="en-US" sz="2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832" y="3429000"/>
            <a:ext cx="548640" cy="53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2892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300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681" y="1234495"/>
            <a:ext cx="523642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 startAt="3"/>
              <a:tabLst>
                <a:tab pos="914400" algn="l"/>
                <a:tab pos="2743200" algn="l"/>
              </a:tabLs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Write 3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+ 2.4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in the form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State the values of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 startAt="3"/>
              <a:tabLst>
                <a:tab pos="914400" algn="l"/>
                <a:tab pos="2743200" algn="l"/>
              </a:tabLst>
            </a:pP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Reasoning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football pitch in the diagram has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area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7140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What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are the dimensions of the pitch?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9 - Strengthen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824" y="1268760"/>
            <a:ext cx="548640" cy="5486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2636912"/>
            <a:ext cx="548640" cy="5370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64175" t="38187" r="16925" b="46063"/>
          <a:stretch/>
        </p:blipFill>
        <p:spPr>
          <a:xfrm>
            <a:off x="666112" y="4304215"/>
            <a:ext cx="4447561" cy="222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56161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300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681" y="1234495"/>
            <a:ext cx="523642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rgbClr val="C00000"/>
              </a:buClr>
              <a:buFont typeface="+mj-lt"/>
              <a:buAutoNum type="arabicPeriod" startAt="5"/>
              <a:tabLst>
                <a:tab pos="914400" algn="l"/>
                <a:tab pos="2743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diagram shows a 6-sided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shape.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corners are right angles and all the measurements a re in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centimetres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area of the shape is 75cm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572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Show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that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5x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- 75 = 0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572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Solve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equation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+ 5x -75 = 0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9 - Strengthen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53937" t="39501" r="23226" b="39500"/>
          <a:stretch/>
        </p:blipFill>
        <p:spPr>
          <a:xfrm>
            <a:off x="1172705" y="3208084"/>
            <a:ext cx="3434375" cy="189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2629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301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681" y="1234495"/>
            <a:ext cx="523642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+mj-lt"/>
              <a:buAutoNum type="arabicPeriod" startAt="6"/>
              <a:tabLst>
                <a:tab pos="914400" algn="l"/>
                <a:tab pos="2743200" algn="l"/>
              </a:tabLst>
            </a:pP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Problem-solving</a:t>
            </a:r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Gary buys three mobile phone cases and two charging leads and pays £29.50. At the same time his friend buys two phone cases but takes a charging lead back, gets a full refund on it and pays £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11.50.</a:t>
            </a:r>
            <a:b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is the cost of a mobile phone case? What is the cost of a charging lead?</a:t>
            </a:r>
          </a:p>
          <a:p>
            <a:pPr marL="342900" indent="-342900">
              <a:buClr>
                <a:srgbClr val="C00000"/>
              </a:buClr>
              <a:buFont typeface="+mj-lt"/>
              <a:buAutoNum type="arabicPeriod" startAt="6"/>
              <a:tabLst>
                <a:tab pos="914400" algn="l"/>
                <a:tab pos="2743200" algn="l"/>
              </a:tabLst>
            </a:pP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Reasoning</a:t>
            </a:r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This trapezium has area 20 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1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area of a trapezium is given by the formula 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½(</a:t>
            </a: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 + b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the value 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9 - Strengthen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824" y="4149080"/>
            <a:ext cx="548640" cy="5370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51499" t="37625" r="32526" b="48500"/>
          <a:stretch/>
        </p:blipFill>
        <p:spPr>
          <a:xfrm>
            <a:off x="2916533" y="5157192"/>
            <a:ext cx="2591571" cy="13505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7659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301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681" y="1234495"/>
            <a:ext cx="523642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8"/>
              <a:tabLst>
                <a:tab pos="914400" algn="l"/>
                <a:tab pos="2743200" algn="l"/>
              </a:tabLs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diagram shows a sketch of the curve y = 2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- 2 </a:t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line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= 6 -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crosses the curve at points A and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an algebraic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method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to find the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coordinates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and B. Give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your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answers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to 1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decimal place.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10"/>
              <a:tabLst>
                <a:tab pos="914400" algn="l"/>
                <a:tab pos="2743200" algn="l"/>
              </a:tabLs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 ball thrown in the air travels at speed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= (20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– 4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metres per second, where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is the time after being thrown. For which values of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is the speed between 5m/s and 15m/s?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9 - Strengthen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4962" t="21126" r="16925" b="46062"/>
          <a:stretch/>
        </p:blipFill>
        <p:spPr>
          <a:xfrm>
            <a:off x="3309765" y="2276872"/>
            <a:ext cx="2198339" cy="23894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4464536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493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301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681" y="1234495"/>
            <a:ext cx="5236423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9"/>
              <a:tabLst>
                <a:tab pos="914400" algn="l"/>
                <a:tab pos="2743200" algn="l"/>
              </a:tabLst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Reasoning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Jodie and Kate play netball for the same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team. 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month they score fewer than 15 goals. Kate scored 4 more goals than Jodie. What is the maximum number of goals Jodie could have scored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Font typeface="+mj-lt"/>
              <a:buAutoNum type="arabicPeriod" startAt="11"/>
              <a:tabLst>
                <a:tab pos="914400" algn="l"/>
                <a:tab pos="2743200" algn="l"/>
              </a:tabLst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Problem-solving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pond is 8 m wide by 10 m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long.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has a path around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that is exactly the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same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width all round.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area of the path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80% of the area of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pond.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wide is the path?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9 - Strengthen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flipH="1">
            <a:off x="251520" y="3214137"/>
            <a:ext cx="5204539" cy="430887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Q9 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Write and solve an inequality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3861048"/>
            <a:ext cx="548640" cy="5370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62600" t="46442" r="23013" b="26375"/>
          <a:stretch/>
        </p:blipFill>
        <p:spPr>
          <a:xfrm>
            <a:off x="3382469" y="4127491"/>
            <a:ext cx="2125635" cy="24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7915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301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681" y="5229200"/>
            <a:ext cx="5236423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13"/>
              <a:tabLst>
                <a:tab pos="914400" algn="l"/>
                <a:tab pos="2743200" algn="l"/>
              </a:tabLst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Solve </a:t>
            </a:r>
            <a:r>
              <a:rPr lang="en-US" sz="2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– 4 &lt; 3</a:t>
            </a:r>
            <a:r>
              <a:rPr lang="en-US" sz="2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≤ 9.</a:t>
            </a:r>
            <a:b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Show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the solutions on a number line and write as a solution set.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9 - Strengthen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05905" y="1268760"/>
            <a:ext cx="5130191" cy="2317052"/>
            <a:chOff x="3483872" y="1089031"/>
            <a:chExt cx="5264592" cy="2317052"/>
          </a:xfrm>
        </p:grpSpPr>
        <p:sp>
          <p:nvSpPr>
            <p:cNvPr id="11" name="Round Diagonal Corner Rectangle 10"/>
            <p:cNvSpPr/>
            <p:nvPr/>
          </p:nvSpPr>
          <p:spPr>
            <a:xfrm>
              <a:off x="3491880" y="1089031"/>
              <a:ext cx="5256584" cy="2317052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 Diagonal Corner Rectangle 13"/>
            <p:cNvSpPr/>
            <p:nvPr/>
          </p:nvSpPr>
          <p:spPr>
            <a:xfrm>
              <a:off x="3483872" y="1089031"/>
              <a:ext cx="5256584" cy="47211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– Exam-Style Questions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563889" y="1666250"/>
              <a:ext cx="5095139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500" dirty="0"/>
                <a:t>Solve the simultaneous equations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500" dirty="0" smtClean="0"/>
                <a:t>X</a:t>
              </a:r>
              <a:r>
                <a:rPr lang="en-US" sz="2500" baseline="30000" dirty="0" smtClean="0"/>
                <a:t>2 </a:t>
              </a:r>
              <a:r>
                <a:rPr lang="en-US" sz="2500" dirty="0" smtClean="0"/>
                <a:t>+ </a:t>
              </a:r>
              <a:r>
                <a:rPr lang="en-US" sz="2500" i="1" dirty="0" smtClean="0"/>
                <a:t>y</a:t>
              </a:r>
              <a:r>
                <a:rPr lang="en-US" sz="2500" baseline="30000" dirty="0" smtClean="0"/>
                <a:t>2</a:t>
              </a:r>
              <a:r>
                <a:rPr lang="en-US" sz="2500" dirty="0" smtClean="0"/>
                <a:t> </a:t>
              </a:r>
              <a:r>
                <a:rPr lang="en-US" sz="2500" dirty="0"/>
                <a:t>= 25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500" i="1" dirty="0"/>
                <a:t>y</a:t>
              </a:r>
              <a:r>
                <a:rPr lang="en-US" sz="2500" dirty="0"/>
                <a:t> = 2</a:t>
              </a:r>
              <a:r>
                <a:rPr lang="en-US" sz="2500" i="1" dirty="0"/>
                <a:t>x</a:t>
              </a:r>
              <a:r>
                <a:rPr lang="en-US" sz="2500" dirty="0"/>
                <a:t> + 5 </a:t>
              </a:r>
              <a:r>
                <a:rPr lang="en-US" sz="2500" dirty="0" smtClean="0"/>
                <a:t>	</a:t>
              </a:r>
              <a:r>
                <a:rPr lang="en-US" sz="2500" b="1" dirty="0" smtClean="0"/>
                <a:t>(</a:t>
              </a:r>
              <a:r>
                <a:rPr lang="en-US" sz="2500" b="1" dirty="0"/>
                <a:t>6 marks)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500" dirty="0" smtClean="0"/>
                <a:t>	</a:t>
              </a:r>
              <a:r>
                <a:rPr lang="en-US" sz="2500" i="1" dirty="0" smtClean="0"/>
                <a:t>Nov </a:t>
              </a:r>
              <a:r>
                <a:rPr lang="en-US" sz="2500" i="1" dirty="0"/>
                <a:t>2012, Q2I, 5MB3H/01J</a:t>
              </a:r>
              <a:endParaRPr lang="en-US" sz="2500" b="1" i="1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3585812"/>
            <a:ext cx="548640" cy="5486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 flipH="1">
            <a:off x="285480" y="3717032"/>
            <a:ext cx="5222623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 hint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your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 in two pairs</a:t>
            </a:r>
          </a:p>
          <a:p>
            <a:r>
              <a:rPr lang="en-US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=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 and 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, 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= 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52498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2&quot; unique_id=&quot;10045&quot;&gt;&lt;object type=&quot;3&quot; unique_id=&quot;10046&quot;&gt;&lt;property id=&quot;20148&quot; value=&quot;5&quot;/&gt;&lt;property id=&quot;20300&quot; value=&quot;Slide 1 - &amp;quot;Welcome&amp;quot;&quot;/&gt;&lt;property id=&quot;20307&quot; value=&quot;256&quot;/&gt;&lt;/object&gt;&lt;object type=&quot;3&quot; unique_id=&quot;10047&quot;&gt;&lt;property id=&quot;20148&quot; value=&quot;5&quot;/&gt;&lt;property id=&quot;20300&quot; value=&quot;Slide 2 - &amp;quot;Assignment Scenario&amp;quot;&quot;/&gt;&lt;property id=&quot;20307&quot; value=&quot;258&quot;/&gt;&lt;/object&gt;&lt;object type=&quot;3&quot; unique_id=&quot;10048&quot;&gt;&lt;property id=&quot;20148&quot; value=&quot;5&quot;/&gt;&lt;property id=&quot;20300&quot; value=&quot;Slide 3 - &amp;quot;Excel Sales Scenario&amp;quot;&quot;/&gt;&lt;property id=&quot;20307&quot; value=&quot;286&quot;/&gt;&lt;/object&gt;&lt;object type=&quot;3&quot; unique_id=&quot;10049&quot;&gt;&lt;property id=&quot;20148&quot; value=&quot;5&quot;/&gt;&lt;property id=&quot;20300&quot; value=&quot;Slide 4 - &amp;quot;Task 1 – Excel Sales Spreadsheet&amp;quot;&quot;/&gt;&lt;property id=&quot;20307&quot; value=&quot;287&quot;/&gt;&lt;/object&gt;&lt;object type=&quot;3&quot; unique_id=&quot;10050&quot;&gt;&lt;property id=&quot;20148&quot; value=&quot;5&quot;/&gt;&lt;property id=&quot;20300&quot; value=&quot;Slide 5 - &amp;quot;Task 2 – Excel Sales Spreadsheet&amp;quot;&quot;/&gt;&lt;property id=&quot;20307&quot; value=&quot;288&quot;/&gt;&lt;/object&gt;&lt;object type=&quot;3&quot; unique_id=&quot;10051&quot;&gt;&lt;property id=&quot;20148&quot; value=&quot;5&quot;/&gt;&lt;property id=&quot;20300&quot; value=&quot;Slide 6 - &amp;quot;Task 3 – Excel Sales Spreadsheet&amp;quot;&quot;/&gt;&lt;property id=&quot;20307&quot; value=&quot;289&quot;/&gt;&lt;/object&gt;&lt;object type=&quot;3&quot; unique_id=&quot;10052&quot;&gt;&lt;property id=&quot;20148&quot; value=&quot;5&quot;/&gt;&lt;property id=&quot;20300&quot; value=&quot;Slide 7 - &amp;quot;Task 4 – Excel Sales Spreadsheet&amp;quot;&quot;/&gt;&lt;property id=&quot;20307&quot; value=&quot;290&quot;/&gt;&lt;/object&gt;&lt;object type=&quot;3&quot; unique_id=&quot;10053&quot;&gt;&lt;property id=&quot;20148&quot; value=&quot;5&quot;/&gt;&lt;property id=&quot;20300&quot; value=&quot;Slide 8 - &amp;quot;Task 5 – Excel Sales Spreadsheet&amp;quot;&quot;/&gt;&lt;property id=&quot;20307&quot; value=&quot;291&quot;/&gt;&lt;/object&gt;&lt;object type=&quot;3&quot; unique_id=&quot;10054&quot;&gt;&lt;property id=&quot;20148&quot; value=&quot;5&quot;/&gt;&lt;property id=&quot;20300&quot; value=&quot;Slide 9 - &amp;quot;Task 6 – Excel Sales Spreadsheet&amp;quot;&quot;/&gt;&lt;property id=&quot;20307&quot; value=&quot;292&quot;/&gt;&lt;/object&gt;&lt;object type=&quot;3&quot; unique_id=&quot;10055&quot;&gt;&lt;property id=&quot;20148&quot; value=&quot;5&quot;/&gt;&lt;property id=&quot;20300&quot; value=&quot;Slide 10 - &amp;quot;Task 7 – Excel Sales Spreadsheet&amp;quot;&quot;/&gt;&lt;property id=&quot;20307&quot; value=&quot;294&quot;/&gt;&lt;/object&gt;&lt;object type=&quot;3&quot; unique_id=&quot;10056&quot;&gt;&lt;property id=&quot;20148&quot; value=&quot;5&quot;/&gt;&lt;property id=&quot;20300&quot; value=&quot;Slide 11 - &amp;quot;Task 8 – Excel Sales Spreadsheet&amp;quot;&quot;/&gt;&lt;property id=&quot;20307&quot; value=&quot;295&quot;/&gt;&lt;/object&gt;&lt;object type=&quot;3&quot; unique_id=&quot;10057&quot;&gt;&lt;property id=&quot;20148&quot; value=&quot;5&quot;/&gt;&lt;property id=&quot;20300&quot; value=&quot;Slide 12 - &amp;quot;Excel Tutorials – Click to View&amp;quot;&quot;/&gt;&lt;property id=&quot;20307&quot; value=&quot;332&quot;/&gt;&lt;/object&gt;&lt;object type=&quot;3&quot; unique_id=&quot;10058&quot;&gt;&lt;property id=&quot;20148&quot; value=&quot;5&quot;/&gt;&lt;property id=&quot;20300&quot; value=&quot;Slide 13 - &amp;quot;Excel Sales – Assessment (St/Ex/Ad)&amp;quot;&quot;/&gt;&lt;property id=&quot;20307&quot; value=&quot;297&quot;/&gt;&lt;/object&gt;&lt;object type=&quot;3&quot; unique_id=&quot;10059&quot;&gt;&lt;property id=&quot;20148&quot; value=&quot;5&quot;/&gt;&lt;property id=&quot;20300&quot; value=&quot;Slide 14 - &amp;quot;Excel Bookings Scenario&amp;quot;&quot;/&gt;&lt;property id=&quot;20307&quot; value=&quot;299&quot;/&gt;&lt;/object&gt;&lt;object type=&quot;3&quot; unique_id=&quot;10060&quot;&gt;&lt;property id=&quot;20148&quot; value=&quot;5&quot;/&gt;&lt;property id=&quot;20300&quot; value=&quot;Slide 15 - &amp;quot;Task 1 – Excel Bookings Spreadsheet&amp;quot;&quot;/&gt;&lt;property id=&quot;20307&quot; value=&quot;300&quot;/&gt;&lt;/object&gt;&lt;object type=&quot;3&quot; unique_id=&quot;10061&quot;&gt;&lt;property id=&quot;20148&quot; value=&quot;5&quot;/&gt;&lt;property id=&quot;20300&quot; value=&quot;Slide 16 - &amp;quot;Task 2 – Excel Bookings Spreadsheet&amp;quot;&quot;/&gt;&lt;property id=&quot;20307&quot; value=&quot;301&quot;/&gt;&lt;/object&gt;&lt;object type=&quot;3&quot; unique_id=&quot;10062&quot;&gt;&lt;property id=&quot;20148&quot; value=&quot;5&quot;/&gt;&lt;property id=&quot;20300&quot; value=&quot;Slide 17 - &amp;quot;Task 3 – Excel Bookings Spreadsheet&amp;quot;&quot;/&gt;&lt;property id=&quot;20307&quot; value=&quot;302&quot;/&gt;&lt;/object&gt;&lt;object type=&quot;3&quot; unique_id=&quot;10063&quot;&gt;&lt;property id=&quot;20148&quot; value=&quot;5&quot;/&gt;&lt;property id=&quot;20300&quot; value=&quot;Slide 18 - &amp;quot;Task 4 – Excel Bookings Spreadsheet&amp;quot;&quot;/&gt;&lt;property id=&quot;20307&quot; value=&quot;309&quot;/&gt;&lt;/object&gt;&lt;object type=&quot;3&quot; unique_id=&quot;10064&quot;&gt;&lt;property id=&quot;20148&quot; value=&quot;5&quot;/&gt;&lt;property id=&quot;20300&quot; value=&quot;Slide 19 - &amp;quot;Task 5 – Excel Bookings Spreadsheet&amp;quot;&quot;/&gt;&lt;property id=&quot;20307&quot; value=&quot;304&quot;/&gt;&lt;/object&gt;&lt;object type=&quot;3&quot; unique_id=&quot;10065&quot;&gt;&lt;property id=&quot;20148&quot; value=&quot;5&quot;/&gt;&lt;property id=&quot;20300&quot; value=&quot;Slide 20 - &amp;quot;Task 6 – Excel Bookings Spreadsheet&amp;quot;&quot;/&gt;&lt;property id=&quot;20307&quot; value=&quot;305&quot;/&gt;&lt;/object&gt;&lt;object type=&quot;3&quot; unique_id=&quot;10066&quot;&gt;&lt;property id=&quot;20148&quot; value=&quot;5&quot;/&gt;&lt;property id=&quot;20300&quot; value=&quot;Slide 21 - &amp;quot;Task 7 – Excel Bookings Spreadsheet&amp;quot;&quot;/&gt;&lt;property id=&quot;20307&quot; value=&quot;306&quot;/&gt;&lt;/object&gt;&lt;object type=&quot;3&quot; unique_id=&quot;10067&quot;&gt;&lt;property id=&quot;20148&quot; value=&quot;5&quot;/&gt;&lt;property id=&quot;20300&quot; value=&quot;Slide 22 - &amp;quot;Task 8 – Excel Bookings Spreadsheet&amp;quot;&quot;/&gt;&lt;property id=&quot;20307&quot; value=&quot;307&quot;/&gt;&lt;/object&gt;&lt;object type=&quot;3&quot; unique_id=&quot;10068&quot;&gt;&lt;property id=&quot;20148&quot; value=&quot;5&quot;/&gt;&lt;property id=&quot;20300&quot; value=&quot;Slide 23 - &amp;quot;Excel Tutorials – Click to View&amp;quot;&quot;/&gt;&lt;property id=&quot;20307&quot; value=&quot;334&quot;/&gt;&lt;/object&gt;&lt;object type=&quot;3&quot; unique_id=&quot;10069&quot;&gt;&lt;property id=&quot;20148&quot; value=&quot;5&quot;/&gt;&lt;property id=&quot;20300&quot; value=&quot;Slide 24 - &amp;quot;Excel Bookings – Assessment (St/Ex/Ad)&amp;quot;&quot;/&gt;&lt;property id=&quot;20307&quot; value=&quot;308&quot;/&gt;&lt;/object&gt;&lt;object type=&quot;3&quot; unique_id=&quot;10070&quot;&gt;&lt;property id=&quot;20148&quot; value=&quot;5&quot;/&gt;&lt;property id=&quot;20300&quot; value=&quot;Slide 25 - &amp;quot;Graphics Scenario&amp;quot;&quot;/&gt;&lt;property id=&quot;20307&quot; value=&quot;310&quot;/&gt;&lt;/object&gt;&lt;object type=&quot;3&quot; unique_id=&quot;10071&quot;&gt;&lt;property id=&quot;20148&quot; value=&quot;5&quot;/&gt;&lt;property id=&quot;20300&quot; value=&quot;Slide 26 - &amp;quot;Task 1 – Bitmap Montage&amp;quot;&quot;/&gt;&lt;property id=&quot;20307&quot; value=&quot;311&quot;/&gt;&lt;/object&gt;&lt;object type=&quot;3&quot; unique_id=&quot;10072&quot;&gt;&lt;property id=&quot;20148&quot; value=&quot;5&quot;/&gt;&lt;property id=&quot;20300&quot; value=&quot;Slide 27 - &amp;quot;Task 2 – Bitmap Montage&amp;quot;&quot;/&gt;&lt;property id=&quot;20307&quot; value=&quot;312&quot;/&gt;&lt;/object&gt;&lt;object type=&quot;3&quot; unique_id=&quot;10073&quot;&gt;&lt;property id=&quot;20148&quot; value=&quot;5&quot;/&gt;&lt;property id=&quot;20300&quot; value=&quot;Slide 28 - &amp;quot;Task 3 – Bitmap Montage&amp;quot;&quot;/&gt;&lt;property id=&quot;20307&quot; value=&quot;313&quot;/&gt;&lt;/object&gt;&lt;object type=&quot;3&quot; unique_id=&quot;10074&quot;&gt;&lt;property id=&quot;20148&quot; value=&quot;5&quot;/&gt;&lt;property id=&quot;20300&quot; value=&quot;Slide 29 - &amp;quot;Task 4 – Bitmap Montage&amp;quot;&quot;/&gt;&lt;property id=&quot;20307&quot; value=&quot;314&quot;/&gt;&lt;/object&gt;&lt;object type=&quot;3&quot; unique_id=&quot;10075&quot;&gt;&lt;property id=&quot;20148&quot; value=&quot;5&quot;/&gt;&lt;property id=&quot;20300&quot; value=&quot;Slide 30 - &amp;quot;Task 5 – Vector Map&amp;quot;&quot;/&gt;&lt;property id=&quot;20307&quot; value=&quot;315&quot;/&gt;&lt;/object&gt;&lt;object type=&quot;3&quot; unique_id=&quot;10076&quot;&gt;&lt;property id=&quot;20148&quot; value=&quot;5&quot;/&gt;&lt;property id=&quot;20300&quot; value=&quot;Slide 31 - &amp;quot;Task 6 – Vector Map&amp;quot;&quot;/&gt;&lt;property id=&quot;20307&quot; value=&quot;316&quot;/&gt;&lt;/object&gt;&lt;object type=&quot;3&quot; unique_id=&quot;10077&quot;&gt;&lt;property id=&quot;20148&quot; value=&quot;5&quot;/&gt;&lt;property id=&quot;20300&quot; value=&quot;Slide 32 - &amp;quot;Task 7 – Vector Map&amp;quot;&quot;/&gt;&lt;property id=&quot;20307&quot; value=&quot;317&quot;/&gt;&lt;/object&gt;&lt;object type=&quot;3&quot; unique_id=&quot;10078&quot;&gt;&lt;property id=&quot;20148&quot; value=&quot;5&quot;/&gt;&lt;property id=&quot;20300&quot; value=&quot;Slide 33 - &amp;quot;Task 8 – Graphics&amp;quot;&quot;/&gt;&lt;property id=&quot;20307&quot; value=&quot;318&quot;/&gt;&lt;/object&gt;&lt;object type=&quot;3&quot; unique_id=&quot;10079&quot;&gt;&lt;property id=&quot;20148&quot; value=&quot;5&quot;/&gt;&lt;property id=&quot;20300&quot; value=&quot;Slide 34 - &amp;quot;Task 9 – Graphics&amp;quot;&quot;/&gt;&lt;property id=&quot;20307&quot; value=&quot;321&quot;/&gt;&lt;/object&gt;&lt;object type=&quot;3&quot; unique_id=&quot;10080&quot;&gt;&lt;property id=&quot;20148&quot; value=&quot;5&quot;/&gt;&lt;property id=&quot;20300&quot; value=&quot;Slide 35 - &amp;quot;Graphics – Assessment (St/Ex/Ad)&amp;quot;&quot;/&gt;&lt;property id=&quot;20307&quot; value=&quot;319&quot;/&gt;&lt;/object&gt;&lt;object type=&quot;3&quot; unique_id=&quot;10081&quot;&gt;&lt;property id=&quot;20148&quot; value=&quot;5&quot;/&gt;&lt;property id=&quot;20300&quot; value=&quot;Slide 36 - &amp;quot;E-Safety Scenario&amp;quot;&quot;/&gt;&lt;property id=&quot;20307&quot; value=&quot;322&quot;/&gt;&lt;/object&gt;&lt;object type=&quot;3&quot; unique_id=&quot;10082&quot;&gt;&lt;property id=&quot;20148&quot; value=&quot;5&quot;/&gt;&lt;property id=&quot;20300&quot; value=&quot;Slide 37 - &amp;quot;Task 1 – E-Safety&amp;quot;&quot;/&gt;&lt;property id=&quot;20307&quot; value=&quot;323&quot;/&gt;&lt;/object&gt;&lt;object type=&quot;3&quot; unique_id=&quot;10083&quot;&gt;&lt;property id=&quot;20148&quot; value=&quot;5&quot;/&gt;&lt;property id=&quot;20300&quot; value=&quot;Slide 38 - &amp;quot;Task 2 – E-Safety&amp;quot;&quot;/&gt;&lt;property id=&quot;20307&quot; value=&quot;324&quot;/&gt;&lt;/object&gt;&lt;object type=&quot;3&quot; unique_id=&quot;10084&quot;&gt;&lt;property id=&quot;20148&quot; value=&quot;5&quot;/&gt;&lt;property id=&quot;20300&quot; value=&quot;Slide 39 - &amp;quot;Task 3 – E-Safety&amp;quot;&quot;/&gt;&lt;property id=&quot;20307&quot; value=&quot;325&quot;/&gt;&lt;/object&gt;&lt;object type=&quot;3&quot; unique_id=&quot;10085&quot;&gt;&lt;property id=&quot;20148&quot; value=&quot;5&quot;/&gt;&lt;property id=&quot;20300&quot; value=&quot;Slide 40 - &amp;quot;Task 4 – E-Safety&amp;quot;&quot;/&gt;&lt;property id=&quot;20307&quot; value=&quot;326&quot;/&gt;&lt;/object&gt;&lt;object type=&quot;3&quot; unique_id=&quot;10086&quot;&gt;&lt;property id=&quot;20148&quot; value=&quot;5&quot;/&gt;&lt;property id=&quot;20300&quot; value=&quot;Slide 41 - &amp;quot;Task 5 – E-Safety&amp;quot;&quot;/&gt;&lt;property id=&quot;20307&quot; value=&quot;327&quot;/&gt;&lt;/object&gt;&lt;object type=&quot;3&quot; unique_id=&quot;10087&quot;&gt;&lt;property id=&quot;20148&quot; value=&quot;5&quot;/&gt;&lt;property id=&quot;20300&quot; value=&quot;Slide 42 - &amp;quot;Task 6 – E-Safety&amp;quot;&quot;/&gt;&lt;property id=&quot;20307&quot; value=&quot;328&quot;/&gt;&lt;/object&gt;&lt;object type=&quot;3&quot; unique_id=&quot;10088&quot;&gt;&lt;property id=&quot;20148&quot; value=&quot;5&quot;/&gt;&lt;property id=&quot;20300&quot; value=&quot;Slide 43 - &amp;quot;Task 7 – E-Safety&amp;quot;&quot;/&gt;&lt;property id=&quot;20307&quot; value=&quot;329&quot;/&gt;&lt;/object&gt;&lt;object type=&quot;3&quot; unique_id=&quot;10089&quot;&gt;&lt;property id=&quot;20148&quot; value=&quot;5&quot;/&gt;&lt;property id=&quot;20300&quot; value=&quot;Slide 44 - &amp;quot;E-Safety – Assessment (St/Ex/Ad)&amp;quot;&quot;/&gt;&lt;property id=&quot;20307&quot; value=&quot;331&quot;/&gt;&lt;/object&gt;&lt;/object&gt;&lt;object type=&quot;8&quot; unique_id=&quot;10135&quot;&gt;&lt;/object&gt;&lt;/object&gt;&lt;/database&gt;"/>
  <p:tag name="SECTOMILLISECCONVERTED" val="1"/>
  <p:tag name="ISPRING_RESOURCE_PATHS_HASH_2" val="08f788787bcb7a4d543d064184e3ed8f8a1ad1a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nderoth">
  <a:themeElements>
    <a:clrScheme name="Custom 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A0AEC"/>
      </a:hlink>
      <a:folHlink>
        <a:srgbClr val="80008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>
        <a:solidFill>
          <a:schemeClr val="bg1"/>
        </a:solidFill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03C8A099435F469B82EC500073A18D" ma:contentTypeVersion="0" ma:contentTypeDescription="Create a new document." ma:contentTypeScope="" ma:versionID="db11316f7499926a5aef36baba7827a0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DD945F-B7B0-4691-A0D0-E2EAD6DA23B3}">
  <ds:schemaRefs>
    <ds:schemaRef ds:uri="http://purl.org/dc/elements/1.1/"/>
    <ds:schemaRef ds:uri="http://purl.org/dc/terms/"/>
    <ds:schemaRef ds:uri="http://schemas.microsoft.com/office/2006/documentManagement/types"/>
    <ds:schemaRef ds:uri="http://purl.org/dc/dcmitype/"/>
    <ds:schemaRef ds:uri="http://www.w3.org/XML/1998/namespace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E16A05FF-1C8D-47AA-A52A-FF79015719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E5A8F797-114D-47DC-A43E-E9D7D88718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122363</TotalTime>
  <Words>5926</Words>
  <Application>Microsoft Office PowerPoint</Application>
  <PresentationFormat>On-screen Show (4:3)</PresentationFormat>
  <Paragraphs>1233</Paragraphs>
  <Slides>110</Slides>
  <Notes>110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110</vt:i4>
      </vt:variant>
    </vt:vector>
  </HeadingPairs>
  <TitlesOfParts>
    <vt:vector size="124" baseType="lpstr">
      <vt:lpstr>Arial</vt:lpstr>
      <vt:lpstr>Arial</vt:lpstr>
      <vt:lpstr>Calibri</vt:lpstr>
      <vt:lpstr>Cambria</vt:lpstr>
      <vt:lpstr>Cambria Math</vt:lpstr>
      <vt:lpstr>Comic Sans MS</vt:lpstr>
      <vt:lpstr>Lucida Sans Unicode</vt:lpstr>
      <vt:lpstr>Times New Roman</vt:lpstr>
      <vt:lpstr>Verdana</vt:lpstr>
      <vt:lpstr>Webdings</vt:lpstr>
      <vt:lpstr>Wingdings</vt:lpstr>
      <vt:lpstr>Wingdings 2</vt:lpstr>
      <vt:lpstr>Wingdings 3</vt:lpstr>
      <vt:lpstr>Enderoth</vt:lpstr>
      <vt:lpstr>PowerPoint Presentation</vt:lpstr>
      <vt:lpstr>Contents</vt:lpstr>
      <vt:lpstr>Contents</vt:lpstr>
      <vt:lpstr>Contents</vt:lpstr>
      <vt:lpstr>9 – Prior Knowledge Check</vt:lpstr>
      <vt:lpstr>9 – Prior Knowledge Check</vt:lpstr>
      <vt:lpstr>9 – Prior Knowledge Check</vt:lpstr>
      <vt:lpstr>9.1 – Solving Quadratic Equations 1</vt:lpstr>
      <vt:lpstr>9.1 – Solving Quadratic Equations 1</vt:lpstr>
      <vt:lpstr>9.1 – Solving Quadratic Equations 1</vt:lpstr>
      <vt:lpstr>9.1 – Solving Quadratic Equations 1</vt:lpstr>
      <vt:lpstr>9.1 – Solving Quadratic Equations 1</vt:lpstr>
      <vt:lpstr>9.1 – Solving Quadratic Equations 1</vt:lpstr>
      <vt:lpstr>9.2 – Solving Quadratic Equations 2</vt:lpstr>
      <vt:lpstr>9.2 – Solving Quadratic Equations 2</vt:lpstr>
      <vt:lpstr>9.2 – Solving Quadratic Equations 2</vt:lpstr>
      <vt:lpstr>9.2 – Solving Quadratic Equations 2</vt:lpstr>
      <vt:lpstr>9.2 – Solving Quadratic Equations 2</vt:lpstr>
      <vt:lpstr>9.2 – Solving Quadratic Equations 2</vt:lpstr>
      <vt:lpstr>9.2 – Solving Quadratic Equations 2</vt:lpstr>
      <vt:lpstr>9.2 – Solving Quadratic Equations 2</vt:lpstr>
      <vt:lpstr>9.2 – Solving Quadratic Equations 2</vt:lpstr>
      <vt:lpstr>9.2 – Solving Quadratic Equations 2</vt:lpstr>
      <vt:lpstr>9.3 – Completing the Square</vt:lpstr>
      <vt:lpstr>9.3 – Completing the Square</vt:lpstr>
      <vt:lpstr>9.3 – Completing the Square</vt:lpstr>
      <vt:lpstr>9.3 – Completing the Square</vt:lpstr>
      <vt:lpstr>9.3 – Completing the Square</vt:lpstr>
      <vt:lpstr>9.3 – Completing the Square</vt:lpstr>
      <vt:lpstr>9.3 – Completing the Square</vt:lpstr>
      <vt:lpstr>9.3 – Completing the Square</vt:lpstr>
      <vt:lpstr>9.3 – Completing the Square</vt:lpstr>
      <vt:lpstr>9.3 – Completing the Square</vt:lpstr>
      <vt:lpstr>9.4 – Solving Simple Simultaneous Equations</vt:lpstr>
      <vt:lpstr>9.4 – Solving Simple Simultaneous Equations</vt:lpstr>
      <vt:lpstr>9.4 – Solving Simple Simultaneous Equations</vt:lpstr>
      <vt:lpstr>9.4 – Solving Simple Simultaneous Equations</vt:lpstr>
      <vt:lpstr>9.4 – Solving Simple Simultaneous Equations</vt:lpstr>
      <vt:lpstr>9.4 – Solving Simple Simultaneous Equations</vt:lpstr>
      <vt:lpstr>9.4 – Solving Simple Simultaneous Equations</vt:lpstr>
      <vt:lpstr>9.4 – Solving Simple Simultaneous Equations</vt:lpstr>
      <vt:lpstr>9.4 – Solving Simple Simultaneous Equations</vt:lpstr>
      <vt:lpstr>9.4 – Solving Simple Simultaneous Equations</vt:lpstr>
      <vt:lpstr>9.5 – More Simultaneous Equations</vt:lpstr>
      <vt:lpstr>9.5 – More Simultaneous Equations</vt:lpstr>
      <vt:lpstr>9.5 – More Simultaneous Equations</vt:lpstr>
      <vt:lpstr>9.5 – More Simultaneous Equations</vt:lpstr>
      <vt:lpstr>9.5 – More Simultaneous Equations</vt:lpstr>
      <vt:lpstr>9.5 – More Simultaneous Equations</vt:lpstr>
      <vt:lpstr>9.5 – More Simultaneous Equations</vt:lpstr>
      <vt:lpstr>9.6 - Solving linear and quadratic simultaneous equations</vt:lpstr>
      <vt:lpstr>9.6 - Solving linear and quadratic simultaneous equations</vt:lpstr>
      <vt:lpstr>9.6 - Solving linear and quadratic simultaneous equations</vt:lpstr>
      <vt:lpstr>9.6 - Solving linear and quadratic simultaneous equations</vt:lpstr>
      <vt:lpstr>9.6 - Solving linear and quadratic simultaneous equations</vt:lpstr>
      <vt:lpstr>9.6 - Solving linear and quadratic simultaneous equations</vt:lpstr>
      <vt:lpstr>9.6 - Solving linear and quadratic simultaneous equations</vt:lpstr>
      <vt:lpstr>9.6 - Solving linear and quadratic simultaneous equations</vt:lpstr>
      <vt:lpstr>9.6 - Solving linear and quadratic simultaneous equations</vt:lpstr>
      <vt:lpstr>9.7 - Solving Linear Inequalities</vt:lpstr>
      <vt:lpstr>9.7 - Solving Linear Inequalities</vt:lpstr>
      <vt:lpstr>9.7 - Solving Linear Inequalities</vt:lpstr>
      <vt:lpstr>9.7 - Solving Linear Inequalities</vt:lpstr>
      <vt:lpstr>9.7 - Solving Linear Inequalities</vt:lpstr>
      <vt:lpstr>9.7 - Solving Linear Inequalities</vt:lpstr>
      <vt:lpstr>9.7 - Solving Linear Inequalities</vt:lpstr>
      <vt:lpstr>9.7 - Solving Linear Inequalities</vt:lpstr>
      <vt:lpstr>9.7 - Solving Linear Inequalities</vt:lpstr>
      <vt:lpstr>9.7 - Solving Linear Inequalities</vt:lpstr>
      <vt:lpstr>9.7 - Solving Linear Inequalities</vt:lpstr>
      <vt:lpstr>9 - Problem Solving - Overtaking</vt:lpstr>
      <vt:lpstr>9 - Problem Solving - Overtaking</vt:lpstr>
      <vt:lpstr>9 - Problem Solving - Overtaking</vt:lpstr>
      <vt:lpstr>9 - Checkup</vt:lpstr>
      <vt:lpstr>9 - Checkup</vt:lpstr>
      <vt:lpstr>9 - Checkup</vt:lpstr>
      <vt:lpstr>9 - Checkup</vt:lpstr>
      <vt:lpstr>9 - Checkup</vt:lpstr>
      <vt:lpstr>9 - Strengthen</vt:lpstr>
      <vt:lpstr>9 - Strengthen</vt:lpstr>
      <vt:lpstr>9 - Strengthen</vt:lpstr>
      <vt:lpstr>9 - Strengthen</vt:lpstr>
      <vt:lpstr>9 - Strengthen</vt:lpstr>
      <vt:lpstr>9 - Strengthen</vt:lpstr>
      <vt:lpstr>9 - Strengthen</vt:lpstr>
      <vt:lpstr>9 - Strengthen</vt:lpstr>
      <vt:lpstr>9 - Strengthen</vt:lpstr>
      <vt:lpstr>9 - Strengthen</vt:lpstr>
      <vt:lpstr>9 - Strengthen</vt:lpstr>
      <vt:lpstr>9 - Strengthen</vt:lpstr>
      <vt:lpstr>9 - Strengthen</vt:lpstr>
      <vt:lpstr>9 - Strengthen</vt:lpstr>
      <vt:lpstr>9 - Extend</vt:lpstr>
      <vt:lpstr>9 - Strengthen</vt:lpstr>
      <vt:lpstr>9 - Strengthen</vt:lpstr>
      <vt:lpstr>9 - Strengthen</vt:lpstr>
      <vt:lpstr>9 - Strengthen</vt:lpstr>
      <vt:lpstr>9 - Strengthen</vt:lpstr>
      <vt:lpstr>9 - Strengthen</vt:lpstr>
      <vt:lpstr>9 - Strengthen</vt:lpstr>
      <vt:lpstr>9 – Knowledge Check</vt:lpstr>
      <vt:lpstr>9 – Knowledge Check</vt:lpstr>
      <vt:lpstr>9 – Knowledge Check</vt:lpstr>
      <vt:lpstr>9 – Unit Test</vt:lpstr>
      <vt:lpstr>9 – Unit Test</vt:lpstr>
      <vt:lpstr>9 – Unit Test</vt:lpstr>
      <vt:lpstr>9 – Unit Test</vt:lpstr>
      <vt:lpstr>9 – Unit Test</vt:lpstr>
      <vt:lpstr>9 – Unit Test</vt:lpstr>
      <vt:lpstr>9 – Unit Test</vt:lpstr>
    </vt:vector>
  </TitlesOfParts>
  <Manager>Enderoth</Manager>
  <Company>Brooke Weston CTC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09 - Mathematics - Unit 9</dc:title>
  <dc:subject>Travel and Tourism</dc:subject>
  <dc:creator>Enderoth</dc:creator>
  <cp:keywords>2</cp:keywords>
  <cp:lastModifiedBy>Enderoth</cp:lastModifiedBy>
  <cp:revision>3707</cp:revision>
  <cp:lastPrinted>2014-01-22T18:25:48Z</cp:lastPrinted>
  <dcterms:created xsi:type="dcterms:W3CDTF">2008-03-12T11:01:44Z</dcterms:created>
  <dcterms:modified xsi:type="dcterms:W3CDTF">2018-09-20T18:03:25Z</dcterms:modified>
  <cp:category>Unit 01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0x0101006303C8A099435F469B82EC500073A18D</vt:lpwstr>
  </property>
  <property fmtid="{D5CDD505-2E9C-101B-9397-08002B2CF9AE}" pid="3" name="Unit">
    <vt:lpwstr>U1</vt:lpwstr>
  </property>
</Properties>
</file>